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98" r:id="rId4"/>
    <p:sldId id="324" r:id="rId5"/>
    <p:sldId id="325" r:id="rId6"/>
    <p:sldId id="301" r:id="rId7"/>
    <p:sldId id="302" r:id="rId8"/>
    <p:sldId id="312" r:id="rId9"/>
    <p:sldId id="313" r:id="rId10"/>
    <p:sldId id="299" r:id="rId11"/>
    <p:sldId id="291" r:id="rId12"/>
    <p:sldId id="290" r:id="rId13"/>
    <p:sldId id="320" r:id="rId14"/>
    <p:sldId id="322" r:id="rId15"/>
    <p:sldId id="323" r:id="rId16"/>
    <p:sldId id="321" r:id="rId17"/>
    <p:sldId id="303" r:id="rId18"/>
    <p:sldId id="319" r:id="rId19"/>
    <p:sldId id="305" r:id="rId20"/>
    <p:sldId id="318" r:id="rId21"/>
    <p:sldId id="317" r:id="rId22"/>
    <p:sldId id="316" r:id="rId23"/>
    <p:sldId id="315" r:id="rId24"/>
    <p:sldId id="314" r:id="rId25"/>
    <p:sldId id="306" r:id="rId26"/>
    <p:sldId id="296" r:id="rId27"/>
  </p:sldIdLst>
  <p:sldSz cx="12192000" cy="6858000"/>
  <p:notesSz cx="67818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ru-RU" sz="4400" b="0" strike="noStrike" spc="-1">
                <a:latin typeface="Arial"/>
              </a:rPr>
              <a:t>Для перемещения страницы щёлкните мышью</a:t>
            </a:r>
          </a:p>
        </p:txBody>
      </p:sp>
      <p:sp>
        <p:nvSpPr>
          <p:cNvPr id="158"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159"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&lt;верхний колонтитул&gt;</a:t>
            </a:r>
          </a:p>
        </p:txBody>
      </p:sp>
      <p:sp>
        <p:nvSpPr>
          <p:cNvPr id="16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&lt;дата/время&gt;</a:t>
            </a:r>
          </a:p>
        </p:txBody>
      </p:sp>
      <p:sp>
        <p:nvSpPr>
          <p:cNvPr id="16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&lt;нижний колонтитул&gt;</a:t>
            </a:r>
          </a:p>
        </p:txBody>
      </p:sp>
      <p:sp>
        <p:nvSpPr>
          <p:cNvPr id="16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FE35F6F3-26CC-48EE-B136-0B2111B08A1F}" type="slidenum">
              <a:rPr lang="ru-RU" sz="1400" b="0" strike="noStrike" spc="-1">
                <a:latin typeface="Times New Roman"/>
              </a:rPr>
              <a:t>‹#›</a:t>
            </a:fld>
            <a:endParaRPr lang="ru-RU" sz="1400" b="0" strike="noStrike" spc="-1">
              <a:latin typeface="Times New Roman"/>
            </a:endParaRPr>
          </a:p>
        </p:txBody>
      </p:sp>
    </p:spTree>
    <p:extLst>
      <p:ext uri="{BB962C8B-B14F-4D97-AF65-F5344CB8AC3E}">
        <p14:creationId xmlns:p14="http://schemas.microsoft.com/office/powerpoint/2010/main" val="186006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3200" b="0" strike="noStrike" spc="-1">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3200" b="0" strike="noStrike" spc="-1">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3200" b="0" strike="noStrike" spc="-1">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3200" b="0" strike="noStrike" spc="-1">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3200" b="0" strike="noStrike" spc="-1">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3200" b="0" strike="noStrike" spc="-1">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4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4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4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4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5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
        <p:nvSpPr>
          <p:cNvPr id="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5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6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6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
        <p:nvSpPr>
          <p:cNvPr id="7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7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3200" b="0" strike="noStrike" spc="-1">
              <a:latin typeface="Arial"/>
            </a:endParaRPr>
          </a:p>
        </p:txBody>
      </p:sp>
      <p:sp>
        <p:nvSpPr>
          <p:cNvPr id="7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3200" b="0" strike="noStrike" spc="-1">
              <a:latin typeface="Arial"/>
            </a:endParaRPr>
          </a:p>
        </p:txBody>
      </p:sp>
      <p:sp>
        <p:nvSpPr>
          <p:cNvPr id="7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3200" b="0" strike="noStrike" spc="-1">
              <a:latin typeface="Arial"/>
            </a:endParaRPr>
          </a:p>
        </p:txBody>
      </p:sp>
      <p:sp>
        <p:nvSpPr>
          <p:cNvPr id="7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3200" b="0" strike="noStrike" spc="-1">
              <a:latin typeface="Arial"/>
            </a:endParaRPr>
          </a:p>
        </p:txBody>
      </p:sp>
      <p:sp>
        <p:nvSpPr>
          <p:cNvPr id="7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3200" b="0" strike="noStrike" spc="-1">
              <a:latin typeface="Arial"/>
            </a:endParaRPr>
          </a:p>
        </p:txBody>
      </p:sp>
      <p:sp>
        <p:nvSpPr>
          <p:cNvPr id="7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3200" b="0" strike="noStrike" spc="-1">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3200" b="0" strike="noStrike" spc="-1">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21040"/>
            <a:ext cx="10972440" cy="1250280"/>
          </a:xfrm>
          <a:prstGeom prst="rect">
            <a:avLst/>
          </a:prstGeom>
        </p:spPr>
        <p:txBody>
          <a:bodyPr lIns="0" tIns="0" rIns="0" bIns="0" anchor="ctr">
            <a:noAutofit/>
          </a:bodyPr>
          <a:lstStyle/>
          <a:p>
            <a:pPr algn="ctr"/>
            <a:endParaRPr lang="ru-RU" sz="4400" b="0" strike="noStrike" spc="-1">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3200" b="0" strike="noStrike" spc="-1">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3200" b="0" strike="noStrike" spc="-1">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7" descr="C3-HD-TOP.png"/>
          <p:cNvPicPr/>
          <p:nvPr/>
        </p:nvPicPr>
        <p:blipFill>
          <a:blip r:embed="rId14"/>
          <a:stretch/>
        </p:blipFill>
        <p:spPr>
          <a:xfrm>
            <a:off x="0" y="0"/>
            <a:ext cx="12191040" cy="1440360"/>
          </a:xfrm>
          <a:prstGeom prst="rect">
            <a:avLst/>
          </a:prstGeom>
          <a:ln>
            <a:noFill/>
          </a:ln>
        </p:spPr>
      </p:pic>
      <p:pic>
        <p:nvPicPr>
          <p:cNvPr id="5" name="Picture 7" descr="C3-HD-BTM.png"/>
          <p:cNvPicPr/>
          <p:nvPr/>
        </p:nvPicPr>
        <p:blipFill>
          <a:blip r:embed="rId15"/>
          <a:stretch/>
        </p:blipFill>
        <p:spPr>
          <a:xfrm>
            <a:off x="0" y="4375080"/>
            <a:ext cx="12191040" cy="2481840"/>
          </a:xfrm>
          <a:prstGeom prst="rect">
            <a:avLst/>
          </a:prstGeom>
          <a:ln>
            <a:noFill/>
          </a:ln>
        </p:spPr>
      </p:pic>
      <p:sp>
        <p:nvSpPr>
          <p:cNvPr id="2" name="PlaceHolder 1"/>
          <p:cNvSpPr>
            <a:spLocks noGrp="1"/>
          </p:cNvSpPr>
          <p:nvPr>
            <p:ph type="title"/>
          </p:nvPr>
        </p:nvSpPr>
        <p:spPr>
          <a:xfrm>
            <a:off x="609480" y="221040"/>
            <a:ext cx="10972080" cy="1249920"/>
          </a:xfrm>
          <a:prstGeom prst="rect">
            <a:avLst/>
          </a:prstGeom>
        </p:spPr>
        <p:txBody>
          <a:bodyPr lIns="0" tIns="0" rIns="0" bIns="0" anchor="ctr">
            <a:no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 name="Picture 7" descr="C3-HD-TOP.png"/>
          <p:cNvPicPr/>
          <p:nvPr/>
        </p:nvPicPr>
        <p:blipFill>
          <a:blip r:embed="rId14"/>
          <a:stretch/>
        </p:blipFill>
        <p:spPr>
          <a:xfrm>
            <a:off x="0" y="0"/>
            <a:ext cx="12191040" cy="1440360"/>
          </a:xfrm>
          <a:prstGeom prst="rect">
            <a:avLst/>
          </a:prstGeom>
          <a:ln>
            <a:noFill/>
          </a:ln>
        </p:spPr>
      </p:pic>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42"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consultantplus://offline/ref=7014E589F81F30C81DA9C12C2A911C601CBC8DE4011D9611C086BC7AC70840ACF9AD4D4C8E7138144C271C10D74F2D85F55C7266D9m7L3L" TargetMode="External"/><Relationship Id="rId2" Type="http://schemas.openxmlformats.org/officeDocument/2006/relationships/hyperlink" Target="consultantplus://offline/ref=7014E589F81F30C81DA9C12C2A911C601CBC8DE4011D9611C086BC7AC70840ACF9AD4D4C8E7238144C271C10D74F2D85F55C7266D9m7L3L" TargetMode="Externa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consultantplus://offline/ref=7014E589F81F30C81DA9C12C2A911C601CBC8DE4011D9611C086BC7AC70840ACF9AD4D498D74344B49320D48DB473A9BF3446E64DB72mBL4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1519920" y="3018784"/>
            <a:ext cx="9447840" cy="11302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tabLst>
                <a:tab pos="0" algn="l"/>
              </a:tabLst>
            </a:pPr>
            <a:r>
              <a:rPr lang="ru-RU" sz="3200" b="1" strike="noStrike" spc="-1" dirty="0" smtClean="0">
                <a:solidFill>
                  <a:schemeClr val="accent1">
                    <a:lumMod val="75000"/>
                  </a:schemeClr>
                </a:solidFill>
                <a:latin typeface="Times New Roman"/>
                <a:ea typeface="DejaVu Sans"/>
              </a:rPr>
              <a:t>Защита прав потребителей: </a:t>
            </a:r>
          </a:p>
          <a:p>
            <a:pPr algn="ctr">
              <a:lnSpc>
                <a:spcPct val="90000"/>
              </a:lnSpc>
              <a:spcBef>
                <a:spcPts val="1001"/>
              </a:spcBef>
              <a:tabLst>
                <a:tab pos="0" algn="l"/>
              </a:tabLst>
            </a:pPr>
            <a:r>
              <a:rPr lang="ru-RU" sz="3200" b="1" strike="noStrike" spc="-1" dirty="0" smtClean="0">
                <a:solidFill>
                  <a:schemeClr val="accent1">
                    <a:lumMod val="75000"/>
                  </a:schemeClr>
                </a:solidFill>
                <a:latin typeface="Times New Roman"/>
                <a:ea typeface="DejaVu Sans"/>
              </a:rPr>
              <a:t>актуальные направления в вопросах и ответах</a:t>
            </a:r>
            <a:endParaRPr lang="ru-RU" sz="3200" b="0" strike="noStrike" spc="-1" dirty="0">
              <a:solidFill>
                <a:schemeClr val="accent1">
                  <a:lumMod val="75000"/>
                </a:schemeClr>
              </a:solidFill>
              <a:latin typeface="Arial"/>
            </a:endParaRPr>
          </a:p>
        </p:txBody>
      </p:sp>
      <p:pic>
        <p:nvPicPr>
          <p:cNvPr id="164" name="Рисунок 4"/>
          <p:cNvPicPr/>
          <p:nvPr/>
        </p:nvPicPr>
        <p:blipFill>
          <a:blip r:embed="rId2"/>
          <a:stretch/>
        </p:blipFill>
        <p:spPr>
          <a:xfrm>
            <a:off x="5013360" y="367200"/>
            <a:ext cx="2460960" cy="2096280"/>
          </a:xfrm>
          <a:prstGeom prst="rect">
            <a:avLst/>
          </a:prstGeom>
          <a:ln>
            <a:noFill/>
          </a:ln>
        </p:spPr>
      </p:pic>
      <p:sp>
        <p:nvSpPr>
          <p:cNvPr id="165" name="CustomShape 2"/>
          <p:cNvSpPr/>
          <p:nvPr/>
        </p:nvSpPr>
        <p:spPr>
          <a:xfrm>
            <a:off x="6672064" y="6192000"/>
            <a:ext cx="5519336"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sz="1200" b="0" strike="noStrike" spc="-1" dirty="0" smtClean="0">
                <a:solidFill>
                  <a:schemeClr val="accent1">
                    <a:lumMod val="75000"/>
                  </a:schemeClr>
                </a:solidFill>
                <a:latin typeface="Times New Roman"/>
                <a:ea typeface="DejaVu Sans"/>
              </a:rPr>
              <a:t>Начальник отдела защиты прав потребителей Управления </a:t>
            </a:r>
            <a:r>
              <a:rPr lang="ru-RU" sz="1200" b="0" strike="noStrike" spc="-1" dirty="0">
                <a:solidFill>
                  <a:schemeClr val="accent1">
                    <a:lumMod val="75000"/>
                  </a:schemeClr>
                </a:solidFill>
                <a:latin typeface="Times New Roman"/>
                <a:ea typeface="DejaVu Sans"/>
              </a:rPr>
              <a:t>Роспотребнадзора </a:t>
            </a:r>
            <a:endParaRPr lang="ru-RU" sz="1200" b="0" strike="noStrike" spc="-1" dirty="0" smtClean="0">
              <a:solidFill>
                <a:schemeClr val="accent1">
                  <a:lumMod val="75000"/>
                </a:schemeClr>
              </a:solidFill>
              <a:latin typeface="Times New Roman"/>
              <a:ea typeface="DejaVu Sans"/>
            </a:endParaRPr>
          </a:p>
          <a:p>
            <a:pPr>
              <a:lnSpc>
                <a:spcPct val="100000"/>
              </a:lnSpc>
            </a:pPr>
            <a:r>
              <a:rPr lang="ru-RU" sz="1200" b="0" strike="noStrike" spc="-1" dirty="0" smtClean="0">
                <a:solidFill>
                  <a:schemeClr val="accent1">
                    <a:lumMod val="75000"/>
                  </a:schemeClr>
                </a:solidFill>
                <a:latin typeface="Times New Roman"/>
                <a:ea typeface="DejaVu Sans"/>
              </a:rPr>
              <a:t>по </a:t>
            </a:r>
            <a:r>
              <a:rPr lang="ru-RU" sz="1200" b="0" strike="noStrike" spc="-1" dirty="0">
                <a:solidFill>
                  <a:schemeClr val="accent1">
                    <a:lumMod val="75000"/>
                  </a:schemeClr>
                </a:solidFill>
                <a:latin typeface="Times New Roman"/>
                <a:ea typeface="DejaVu Sans"/>
              </a:rPr>
              <a:t>Кировской области </a:t>
            </a:r>
            <a:r>
              <a:rPr lang="ru-RU" sz="1200" b="0" strike="noStrike" spc="-1" dirty="0" smtClean="0">
                <a:solidFill>
                  <a:schemeClr val="accent1">
                    <a:lumMod val="75000"/>
                  </a:schemeClr>
                </a:solidFill>
                <a:latin typeface="Times New Roman"/>
                <a:ea typeface="DejaVu Sans"/>
              </a:rPr>
              <a:t>Милютина Ирина Валерьевна </a:t>
            </a:r>
            <a:endParaRPr lang="ru-RU" sz="1200" b="0" strike="noStrike" spc="-1" dirty="0">
              <a:solidFill>
                <a:schemeClr val="accent1">
                  <a:lumMod val="75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3708204" y="548680"/>
            <a:ext cx="7703640" cy="16561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endParaRPr lang="ru-RU" sz="2000" spc="-1" dirty="0">
              <a:solidFill>
                <a:schemeClr val="accent1">
                  <a:lumMod val="75000"/>
                </a:schemeClr>
              </a:solidFill>
            </a:endParaRPr>
          </a:p>
        </p:txBody>
      </p:sp>
      <p:sp>
        <p:nvSpPr>
          <p:cNvPr id="233" name="CustomShape 2"/>
          <p:cNvSpPr/>
          <p:nvPr/>
        </p:nvSpPr>
        <p:spPr>
          <a:xfrm>
            <a:off x="3935760" y="3023728"/>
            <a:ext cx="3312368" cy="5111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endParaRPr lang="ru-RU" sz="2400" spc="-1" dirty="0">
              <a:solidFill>
                <a:prstClr val="black"/>
              </a:solidFill>
            </a:endParaRPr>
          </a:p>
        </p:txBody>
      </p:sp>
      <p:sp>
        <p:nvSpPr>
          <p:cNvPr id="234" name="CustomShape 3"/>
          <p:cNvSpPr/>
          <p:nvPr/>
        </p:nvSpPr>
        <p:spPr>
          <a:xfrm>
            <a:off x="7464152" y="3023728"/>
            <a:ext cx="4320480" cy="491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endParaRPr lang="ru-RU" sz="2400" spc="-1" dirty="0">
              <a:solidFill>
                <a:prstClr val="black"/>
              </a:solidFill>
            </a:endParaRPr>
          </a:p>
        </p:txBody>
      </p:sp>
      <p:pic>
        <p:nvPicPr>
          <p:cNvPr id="5"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67408" y="1376772"/>
            <a:ext cx="8712968" cy="3816429"/>
          </a:xfrm>
          <a:prstGeom prst="rect">
            <a:avLst/>
          </a:prstGeom>
        </p:spPr>
        <p:txBody>
          <a:bodyPr wrap="square">
            <a:spAutoFit/>
          </a:bodyPr>
          <a:lstStyle/>
          <a:p>
            <a:r>
              <a:rPr lang="ru-RU" b="1" dirty="0" smtClean="0"/>
              <a:t>	</a:t>
            </a:r>
            <a:r>
              <a:rPr lang="ru-RU" sz="1400" b="1" dirty="0" smtClean="0">
                <a:latin typeface="Times New Roman" panose="02020603050405020304" pitchFamily="18" charset="0"/>
                <a:cs typeface="Times New Roman" panose="02020603050405020304" pitchFamily="18" charset="0"/>
              </a:rPr>
              <a:t>Защита </a:t>
            </a:r>
            <a:r>
              <a:rPr lang="ru-RU" sz="1400" b="1" dirty="0">
                <a:latin typeface="Times New Roman" panose="02020603050405020304" pitchFamily="18" charset="0"/>
                <a:cs typeface="Times New Roman" panose="02020603050405020304" pitchFamily="18" charset="0"/>
              </a:rPr>
              <a:t>прав потребителей при ликвидации фирмы продавца, фирмы </a:t>
            </a:r>
            <a:r>
              <a:rPr lang="ru-RU" sz="1400" b="1" dirty="0" smtClean="0">
                <a:latin typeface="Times New Roman" panose="02020603050405020304" pitchFamily="18" charset="0"/>
                <a:cs typeface="Times New Roman" panose="02020603050405020304" pitchFamily="18" charset="0"/>
              </a:rPr>
              <a:t>изготовителя</a:t>
            </a:r>
          </a:p>
          <a:p>
            <a:r>
              <a:rPr lang="ru-RU" sz="1400" dirty="0" smtClean="0">
                <a:latin typeface="Times New Roman" panose="02020603050405020304" pitchFamily="18" charset="0"/>
                <a:cs typeface="Times New Roman" panose="02020603050405020304" pitchFamily="18" charset="0"/>
              </a:rPr>
              <a:t>	</a:t>
            </a:r>
          </a:p>
          <a:p>
            <a:pPr algn="just"/>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 </a:t>
            </a:r>
            <a:r>
              <a:rPr lang="ru-RU" sz="1400" i="1" dirty="0" smtClean="0">
                <a:latin typeface="Times New Roman" panose="02020603050405020304" pitchFamily="18" charset="0"/>
                <a:cs typeface="Times New Roman" panose="02020603050405020304" pitchFamily="18" charset="0"/>
              </a:rPr>
              <a:t>Ликвидация </a:t>
            </a:r>
            <a:r>
              <a:rPr lang="ru-RU" sz="1400" i="1" dirty="0">
                <a:latin typeface="Times New Roman" panose="02020603050405020304" pitchFamily="18" charset="0"/>
                <a:cs typeface="Times New Roman" panose="02020603050405020304" pitchFamily="18" charset="0"/>
              </a:rPr>
              <a:t>юридического лица влечет его прекращение без перехода в порядке универсального правопреемства его прав и обязанностей к другим лицам.</a:t>
            </a:r>
          </a:p>
          <a:p>
            <a:pPr algn="just"/>
            <a:r>
              <a:rPr lang="ru-RU" sz="1400" i="1" dirty="0" smtClean="0">
                <a:latin typeface="Times New Roman" panose="02020603050405020304" pitchFamily="18" charset="0"/>
                <a:cs typeface="Times New Roman" panose="02020603050405020304" pitchFamily="18" charset="0"/>
              </a:rPr>
              <a:t>	Юридическое </a:t>
            </a:r>
            <a:r>
              <a:rPr lang="ru-RU" sz="1400" i="1" dirty="0">
                <a:latin typeface="Times New Roman" panose="02020603050405020304" pitchFamily="18" charset="0"/>
                <a:cs typeface="Times New Roman" panose="02020603050405020304" pitchFamily="18" charset="0"/>
              </a:rPr>
              <a:t>лицо может ликвидироваться по решению его учредителей (участников) или органа юридического лица, уполномоченного на то учредительным документом, в том числе в связи с истечением срока, на который создано юридическое лицо, с достижением цели, ради которой оно создано. Юридическое лицо может ликвидироваться по решению суда.</a:t>
            </a:r>
          </a:p>
          <a:p>
            <a:pPr algn="just"/>
            <a:r>
              <a:rPr lang="ru-RU" sz="1400" i="1" dirty="0" smtClean="0">
                <a:latin typeface="Times New Roman" panose="02020603050405020304" pitchFamily="18" charset="0"/>
                <a:cs typeface="Times New Roman" panose="02020603050405020304" pitchFamily="18" charset="0"/>
              </a:rPr>
              <a:t>	</a:t>
            </a:r>
          </a:p>
          <a:p>
            <a:pPr algn="just"/>
            <a:r>
              <a:rPr lang="ru-RU" sz="1400" i="1" dirty="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2) В случае </a:t>
            </a:r>
            <a:r>
              <a:rPr lang="ru-RU" sz="1400" i="1" dirty="0">
                <a:latin typeface="Times New Roman" panose="02020603050405020304" pitchFamily="18" charset="0"/>
                <a:cs typeface="Times New Roman" panose="02020603050405020304" pitchFamily="18" charset="0"/>
              </a:rPr>
              <a:t>прекращения действия государственной регистрации гражданина в качестве индивидуального предпринимателя, в частности в связи с истечением срока действия свидетельства о государственной регистрации либо аннулированием государственной регистрации, потребитель вправе обратиться в суд к указанному лицу с требованиями, связанными с осуществлявшейся им ранее деятельностью по продаже товара (выполнению работы, оказанию услуги</a:t>
            </a:r>
            <a:r>
              <a:rPr lang="ru-RU" sz="1400" i="1" dirty="0" smtClean="0">
                <a:latin typeface="Times New Roman" panose="02020603050405020304" pitchFamily="18" charset="0"/>
                <a:cs typeface="Times New Roman" panose="02020603050405020304" pitchFamily="18" charset="0"/>
              </a:rPr>
              <a:t>).</a:t>
            </a:r>
          </a:p>
          <a:p>
            <a:pPr algn="just"/>
            <a:endParaRPr lang="ru-RU" sz="1400" i="1" dirty="0" smtClean="0">
              <a:latin typeface="Times New Roman" panose="02020603050405020304" pitchFamily="18" charset="0"/>
              <a:cs typeface="Times New Roman" panose="02020603050405020304" pitchFamily="18" charset="0"/>
            </a:endParaRPr>
          </a:p>
          <a:p>
            <a:pPr algn="just"/>
            <a:r>
              <a:rPr lang="ru-RU" sz="1400" b="1" dirty="0" smtClean="0">
                <a:latin typeface="Times New Roman" panose="02020603050405020304" pitchFamily="18" charset="0"/>
                <a:cs typeface="Times New Roman" panose="02020603050405020304" pitchFamily="18" charset="0"/>
              </a:rPr>
              <a:t>	ч.1 </a:t>
            </a:r>
            <a:r>
              <a:rPr lang="ru-RU" sz="1400" b="1" dirty="0">
                <a:latin typeface="Times New Roman" panose="02020603050405020304" pitchFamily="18" charset="0"/>
                <a:cs typeface="Times New Roman" panose="02020603050405020304" pitchFamily="18" charset="0"/>
              </a:rPr>
              <a:t>ст. 61 ГК РФ; п. 18 Постановления Пленума Верховного суда РФ от </a:t>
            </a:r>
            <a:r>
              <a:rPr lang="ru-RU" sz="1400" b="1" dirty="0" smtClean="0">
                <a:latin typeface="Times New Roman" panose="02020603050405020304" pitchFamily="18" charset="0"/>
                <a:cs typeface="Times New Roman" panose="02020603050405020304" pitchFamily="18" charset="0"/>
              </a:rPr>
              <a:t>28.06.2012 № 17 </a:t>
            </a:r>
          </a:p>
          <a:p>
            <a:pPr algn="just"/>
            <a:r>
              <a:rPr lang="ru-RU" sz="1400" b="1" dirty="0" smtClean="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О рассмотрении судами гражданских дел по спорам о защите прав потребителей»</a:t>
            </a:r>
          </a:p>
        </p:txBody>
      </p:sp>
    </p:spTree>
    <p:extLst>
      <p:ext uri="{BB962C8B-B14F-4D97-AF65-F5344CB8AC3E}">
        <p14:creationId xmlns:p14="http://schemas.microsoft.com/office/powerpoint/2010/main" val="369028302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930379" y="776140"/>
            <a:ext cx="8609400" cy="1292040"/>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685800" y="2194560"/>
            <a:ext cx="10819440" cy="4023000"/>
          </a:xfrm>
          <a:prstGeom prst="rect">
            <a:avLst/>
          </a:prstGeom>
          <a:noFill/>
          <a:ln>
            <a:noFill/>
          </a:ln>
        </p:spPr>
        <p:style>
          <a:lnRef idx="0">
            <a:scrgbClr r="0" g="0" b="0"/>
          </a:lnRef>
          <a:fillRef idx="0">
            <a:scrgbClr r="0" g="0" b="0"/>
          </a:fillRef>
          <a:effectRef idx="0">
            <a:scrgbClr r="0" g="0" b="0"/>
          </a:effectRef>
          <a:fontRef idx="minor"/>
        </p:style>
      </p:sp>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98829" y="1541395"/>
            <a:ext cx="8881548" cy="4678204"/>
          </a:xfrm>
          <a:prstGeom prst="rect">
            <a:avLst/>
          </a:prstGeom>
        </p:spPr>
        <p:txBody>
          <a:bodyPr wrap="square">
            <a:spAutoFit/>
          </a:bodyPr>
          <a:lstStyle/>
          <a:p>
            <a:pPr algn="just"/>
            <a:r>
              <a:rPr lang="ru-RU" b="1" dirty="0" smtClean="0"/>
              <a:t>	</a:t>
            </a:r>
            <a:r>
              <a:rPr lang="ru-RU" sz="1400" b="1" dirty="0" smtClean="0">
                <a:latin typeface="Times New Roman" panose="02020603050405020304" pitchFamily="18" charset="0"/>
                <a:cs typeface="Times New Roman" panose="02020603050405020304" pitchFamily="18" charset="0"/>
              </a:rPr>
              <a:t>1</a:t>
            </a:r>
            <a:r>
              <a:rPr lang="ru-RU" sz="1400" b="1" dirty="0">
                <a:latin typeface="Times New Roman" panose="02020603050405020304" pitchFamily="18" charset="0"/>
                <a:cs typeface="Times New Roman" panose="02020603050405020304" pitchFamily="18" charset="0"/>
              </a:rPr>
              <a:t>. Каким образом покупателю получить безвозмездное устранение недостатков товара (работы, услуги) или возмещение расходов на их исправление.</a:t>
            </a:r>
          </a:p>
          <a:p>
            <a:pPr algn="just"/>
            <a:r>
              <a:rPr lang="ru-RU" sz="1400" b="1" dirty="0" smtClean="0">
                <a:latin typeface="Times New Roman" panose="02020603050405020304" pitchFamily="18" charset="0"/>
                <a:cs typeface="Times New Roman" panose="02020603050405020304" pitchFamily="18" charset="0"/>
              </a:rPr>
              <a:t>	2</a:t>
            </a:r>
            <a:r>
              <a:rPr lang="ru-RU" sz="1400" b="1" dirty="0">
                <a:latin typeface="Times New Roman" panose="02020603050405020304" pitchFamily="18" charset="0"/>
                <a:cs typeface="Times New Roman" panose="02020603050405020304" pitchFamily="18" charset="0"/>
              </a:rPr>
              <a:t>. Можно ли вернуть товар, купленный в интернет-магазине, если недостатков в нем нет, и он не устраивает </a:t>
            </a:r>
            <a:r>
              <a:rPr lang="ru-RU" sz="1400" b="1" dirty="0" smtClean="0">
                <a:latin typeface="Times New Roman" panose="02020603050405020304" pitchFamily="18" charset="0"/>
                <a:cs typeface="Times New Roman" panose="02020603050405020304" pitchFamily="18" charset="0"/>
              </a:rPr>
              <a:t>покупателя</a:t>
            </a:r>
          </a:p>
          <a:p>
            <a:pPr algn="just"/>
            <a:r>
              <a:rPr lang="ru-RU" sz="1400" dirty="0" smtClean="0">
                <a:latin typeface="Times New Roman" panose="02020603050405020304" pitchFamily="18" charset="0"/>
                <a:cs typeface="Times New Roman" panose="02020603050405020304" pitchFamily="18" charset="0"/>
              </a:rPr>
              <a:t>	</a:t>
            </a:r>
          </a:p>
          <a:p>
            <a:pPr algn="just"/>
            <a:r>
              <a:rPr lang="ru-RU" sz="1400" i="1" dirty="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1. В </a:t>
            </a:r>
            <a:r>
              <a:rPr lang="ru-RU" sz="1400" i="1" dirty="0">
                <a:latin typeface="Times New Roman" panose="02020603050405020304" pitchFamily="18" charset="0"/>
                <a:cs typeface="Times New Roman" panose="02020603050405020304" pitchFamily="18" charset="0"/>
              </a:rPr>
              <a:t>случае обнаружения недостатков </a:t>
            </a:r>
            <a:r>
              <a:rPr lang="ru-RU" sz="1400" i="1" dirty="0" smtClean="0">
                <a:latin typeface="Times New Roman" panose="02020603050405020304" pitchFamily="18" charset="0"/>
                <a:cs typeface="Times New Roman" panose="02020603050405020304" pitchFamily="18" charset="0"/>
              </a:rPr>
              <a:t>потребитель </a:t>
            </a:r>
            <a:r>
              <a:rPr lang="ru-RU" sz="1400" i="1" dirty="0">
                <a:latin typeface="Times New Roman" panose="02020603050405020304" pitchFamily="18" charset="0"/>
                <a:cs typeface="Times New Roman" panose="02020603050405020304" pitchFamily="18" charset="0"/>
              </a:rPr>
              <a:t>вправе предъявить в адрес продавца (исполнителя) соответствующее требование. </a:t>
            </a:r>
            <a:r>
              <a:rPr lang="ru-RU" sz="1400" i="1" dirty="0" smtClean="0">
                <a:latin typeface="Times New Roman" panose="02020603050405020304" pitchFamily="18" charset="0"/>
                <a:cs typeface="Times New Roman" panose="02020603050405020304" pitchFamily="18" charset="0"/>
              </a:rPr>
              <a:t>Если </a:t>
            </a:r>
            <a:r>
              <a:rPr lang="ru-RU" sz="1400" i="1" dirty="0">
                <a:latin typeface="Times New Roman" panose="02020603050405020304" pitchFamily="18" charset="0"/>
                <a:cs typeface="Times New Roman" panose="02020603050405020304" pitchFamily="18" charset="0"/>
              </a:rPr>
              <a:t>на товар (работу/услугу) установлен гарантийный срок, продавец обязан предоставить доказательство возникновения в товаре недостатков. Однако, если гарантийный срок не установлен, потребитель вправе в пределах двух лет обратиться в адрес продавца (исполнителя) с соответствующим требованием, предоставив при этом доказательство наличия в товаре недостатка производственного </a:t>
            </a:r>
            <a:r>
              <a:rPr lang="ru-RU" sz="1400" i="1" dirty="0" smtClean="0">
                <a:latin typeface="Times New Roman" panose="02020603050405020304" pitchFamily="18" charset="0"/>
                <a:cs typeface="Times New Roman" panose="02020603050405020304" pitchFamily="18" charset="0"/>
              </a:rPr>
              <a:t>характера. Требования </a:t>
            </a:r>
            <a:r>
              <a:rPr lang="ru-RU" sz="1400" i="1" dirty="0">
                <a:latin typeface="Times New Roman" panose="02020603050405020304" pitchFamily="18" charset="0"/>
                <a:cs typeface="Times New Roman" panose="02020603050405020304" pitchFamily="18" charset="0"/>
              </a:rPr>
              <a:t>подлежат удовлетворению при наличии в товаре (работе) недостатка, возникшего не по вине потребителя.</a:t>
            </a:r>
          </a:p>
          <a:p>
            <a:pPr algn="just"/>
            <a:r>
              <a:rPr lang="ru-RU" sz="1400" i="1" dirty="0" smtClean="0">
                <a:latin typeface="Times New Roman" panose="02020603050405020304" pitchFamily="18" charset="0"/>
                <a:cs typeface="Times New Roman" panose="02020603050405020304" pitchFamily="18" charset="0"/>
              </a:rPr>
              <a:t>	2</a:t>
            </a:r>
            <a:r>
              <a:rPr lang="ru-RU" sz="1400" i="1" dirty="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При </a:t>
            </a:r>
            <a:r>
              <a:rPr lang="ru-RU" sz="1400" i="1" dirty="0">
                <a:latin typeface="Times New Roman" panose="02020603050405020304" pitchFamily="18" charset="0"/>
                <a:cs typeface="Times New Roman" panose="02020603050405020304" pitchFamily="18" charset="0"/>
              </a:rPr>
              <a:t>дистанционном способе продажи потребитель вправе отказаться от товара в любое время до его передачи, а после передачи товара - в течение 7 дней</a:t>
            </a:r>
            <a:r>
              <a:rPr lang="ru-RU" sz="1400" i="1" dirty="0" smtClean="0">
                <a:latin typeface="Times New Roman" panose="02020603050405020304" pitchFamily="18" charset="0"/>
                <a:cs typeface="Times New Roman" panose="02020603050405020304" pitchFamily="18" charset="0"/>
              </a:rPr>
              <a:t>. В </a:t>
            </a:r>
            <a:r>
              <a:rPr lang="ru-RU" sz="1400" i="1" dirty="0">
                <a:latin typeface="Times New Roman" panose="02020603050405020304" pitchFamily="18" charset="0"/>
                <a:cs typeface="Times New Roman" panose="02020603050405020304" pitchFamily="18" charset="0"/>
              </a:rPr>
              <a:t>случае, если информация о порядке и сроках возврата товара надлежащего качества не была предоставлена в письменной форме в момент доставки товара, потребитель вправе отказаться от товара в течение 3-х месяцев с момента передачи товара.</a:t>
            </a:r>
          </a:p>
          <a:p>
            <a:pPr algn="just"/>
            <a:r>
              <a:rPr lang="ru-RU" sz="1400" i="1" dirty="0" smtClean="0">
                <a:latin typeface="Times New Roman" panose="02020603050405020304" pitchFamily="18" charset="0"/>
                <a:cs typeface="Times New Roman" panose="02020603050405020304" pitchFamily="18" charset="0"/>
              </a:rPr>
              <a:t>	При </a:t>
            </a:r>
            <a:r>
              <a:rPr lang="ru-RU" sz="1400" i="1" dirty="0">
                <a:latin typeface="Times New Roman" panose="02020603050405020304" pitchFamily="18" charset="0"/>
                <a:cs typeface="Times New Roman" panose="02020603050405020304" pitchFamily="18" charset="0"/>
              </a:rPr>
              <a:t>отказе потребителя от товара продавец должен возвратить ему денежную сумму, уплаченную потребителем по договору, за исключением расходов продавца на доставку от потребителя возвращенного товара, не позднее чем через 10 дней со дня предъявления потребителем соответствующего требования</a:t>
            </a:r>
            <a:r>
              <a:rPr lang="ru-RU" sz="1400" i="1" dirty="0" smtClean="0">
                <a:latin typeface="Times New Roman" panose="02020603050405020304" pitchFamily="18" charset="0"/>
                <a:cs typeface="Times New Roman" panose="02020603050405020304" pitchFamily="18" charset="0"/>
              </a:rPr>
              <a:t>.</a:t>
            </a:r>
          </a:p>
          <a:p>
            <a:pPr algn="just"/>
            <a:r>
              <a:rPr lang="ru-RU" sz="1400" b="1" dirty="0" smtClean="0">
                <a:latin typeface="Times New Roman" panose="02020603050405020304" pitchFamily="18" charset="0"/>
                <a:cs typeface="Times New Roman" panose="02020603050405020304" pitchFamily="18" charset="0"/>
              </a:rPr>
              <a:t>	</a:t>
            </a:r>
          </a:p>
          <a:p>
            <a:pPr algn="just"/>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ст.18</a:t>
            </a:r>
            <a:r>
              <a:rPr lang="ru-RU" sz="1400" b="1" dirty="0">
                <a:latin typeface="Times New Roman" panose="02020603050405020304" pitchFamily="18" charset="0"/>
                <a:cs typeface="Times New Roman" panose="02020603050405020304" pitchFamily="18" charset="0"/>
              </a:rPr>
              <a:t>, ч.4 ст.26.1, 29 Закона РФ от 07.02.1992 №2300-1 «О защите прав потребителей» </a:t>
            </a:r>
          </a:p>
        </p:txBody>
      </p:sp>
    </p:spTree>
    <p:extLst>
      <p:ext uri="{BB962C8B-B14F-4D97-AF65-F5344CB8AC3E}">
        <p14:creationId xmlns:p14="http://schemas.microsoft.com/office/powerpoint/2010/main" val="211136096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930379" y="776140"/>
            <a:ext cx="8609400" cy="1292040"/>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685800" y="2194560"/>
            <a:ext cx="10819440" cy="4023000"/>
          </a:xfrm>
          <a:prstGeom prst="rect">
            <a:avLst/>
          </a:prstGeom>
          <a:noFill/>
          <a:ln>
            <a:noFill/>
          </a:ln>
        </p:spPr>
        <p:style>
          <a:lnRef idx="0">
            <a:scrgbClr r="0" g="0" b="0"/>
          </a:lnRef>
          <a:fillRef idx="0">
            <a:scrgbClr r="0" g="0" b="0"/>
          </a:fillRef>
          <a:effectRef idx="0">
            <a:scrgbClr r="0" g="0" b="0"/>
          </a:effectRef>
          <a:fontRef idx="minor"/>
        </p:style>
      </p:sp>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5359" y="188641"/>
            <a:ext cx="9217025" cy="5940088"/>
          </a:xfrm>
          <a:prstGeom prst="rect">
            <a:avLst/>
          </a:prstGeom>
        </p:spPr>
        <p:txBody>
          <a:bodyPr wrap="square">
            <a:spAutoFit/>
          </a:bodyPr>
          <a:lstStyle/>
          <a:p>
            <a:r>
              <a:rPr lang="ru-RU" sz="1600" dirty="0" smtClean="0"/>
              <a:t>	</a:t>
            </a:r>
            <a:r>
              <a:rPr lang="ru-RU" sz="1400" b="1" dirty="0" smtClean="0">
                <a:latin typeface="Times New Roman" panose="02020603050405020304" pitchFamily="18" charset="0"/>
                <a:cs typeface="Times New Roman" panose="02020603050405020304" pitchFamily="18" charset="0"/>
              </a:rPr>
              <a:t>Алгоритм </a:t>
            </a:r>
            <a:r>
              <a:rPr lang="ru-RU" sz="1400" b="1" dirty="0">
                <a:latin typeface="Times New Roman" panose="02020603050405020304" pitchFamily="18" charset="0"/>
                <a:cs typeface="Times New Roman" panose="02020603050405020304" pitchFamily="18" charset="0"/>
              </a:rPr>
              <a:t>действий возврата товара ненадлежащего качества, купленного через </a:t>
            </a:r>
            <a:r>
              <a:rPr lang="ru-RU" sz="1400" b="1" dirty="0" smtClean="0">
                <a:latin typeface="Times New Roman" panose="02020603050405020304" pitchFamily="18" charset="0"/>
                <a:cs typeface="Times New Roman" panose="02020603050405020304" pitchFamily="18" charset="0"/>
              </a:rPr>
              <a:t>интернет</a:t>
            </a:r>
          </a:p>
          <a:p>
            <a:r>
              <a:rPr lang="ru-RU" sz="1400" dirty="0" smtClean="0">
                <a:latin typeface="Times New Roman" panose="02020603050405020304" pitchFamily="18" charset="0"/>
                <a:cs typeface="Times New Roman" panose="02020603050405020304" pitchFamily="18" charset="0"/>
              </a:rPr>
              <a:t>	</a:t>
            </a:r>
          </a:p>
          <a:p>
            <a:r>
              <a:rPr lang="ru-RU" sz="1400" i="1" dirty="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Согласно </a:t>
            </a:r>
            <a:r>
              <a:rPr lang="ru-RU" sz="1400" i="1" dirty="0">
                <a:latin typeface="Times New Roman" panose="02020603050405020304" pitchFamily="18" charset="0"/>
                <a:cs typeface="Times New Roman" panose="02020603050405020304" pitchFamily="18" charset="0"/>
              </a:rPr>
              <a:t>преамбуле Закона, под недостатком товара понимается несоответствие товара или обязательным требованиям, предусмотренным законом либо в установленном им порядке, или условиям договора (при их отсутствии или неполноте условий обычно предъявляемым требованиям), или целям, для которых товар такого рода обычно используется, или целям, о которых продавец был поставлен в известность потребителем при заключении договора, или образцу и (или) описанию при продаже товара по образцу и (или) по описанию. </a:t>
            </a:r>
          </a:p>
          <a:p>
            <a:r>
              <a:rPr lang="ru-RU" sz="1400" i="1" dirty="0" smtClean="0">
                <a:latin typeface="Times New Roman" panose="02020603050405020304" pitchFamily="18" charset="0"/>
                <a:cs typeface="Times New Roman" panose="02020603050405020304" pitchFamily="18" charset="0"/>
              </a:rPr>
              <a:t>	При </a:t>
            </a:r>
            <a:r>
              <a:rPr lang="ru-RU" sz="1400" i="1" dirty="0">
                <a:latin typeface="Times New Roman" panose="02020603050405020304" pitchFamily="18" charset="0"/>
                <a:cs typeface="Times New Roman" panose="02020603050405020304" pitchFamily="18" charset="0"/>
              </a:rPr>
              <a:t>обнаружении в товаре недостатков, если они не оговорены продавцом, потребитель </a:t>
            </a:r>
            <a:r>
              <a:rPr lang="ru-RU" sz="1400" i="1" dirty="0" smtClean="0">
                <a:latin typeface="Times New Roman" panose="02020603050405020304" pitchFamily="18" charset="0"/>
                <a:cs typeface="Times New Roman" panose="02020603050405020304" pitchFamily="18" charset="0"/>
              </a:rPr>
              <a:t>по </a:t>
            </a:r>
            <a:r>
              <a:rPr lang="ru-RU" sz="1400" i="1" dirty="0">
                <a:latin typeface="Times New Roman" panose="02020603050405020304" pitchFamily="18" charset="0"/>
                <a:cs typeface="Times New Roman" panose="02020603050405020304" pitchFamily="18" charset="0"/>
              </a:rPr>
              <a:t>своему выбору вправе потребовать:</a:t>
            </a:r>
          </a:p>
          <a:p>
            <a:r>
              <a:rPr lang="ru-RU" sz="1400" i="1" dirty="0">
                <a:latin typeface="Times New Roman" panose="02020603050405020304" pitchFamily="18" charset="0"/>
                <a:cs typeface="Times New Roman" panose="02020603050405020304" pitchFamily="18" charset="0"/>
              </a:rPr>
              <a:t>-замены на товар этой же марки (модели);</a:t>
            </a:r>
          </a:p>
          <a:p>
            <a:r>
              <a:rPr lang="ru-RU" sz="1400" i="1" dirty="0">
                <a:latin typeface="Times New Roman" panose="02020603050405020304" pitchFamily="18" charset="0"/>
                <a:cs typeface="Times New Roman" panose="02020603050405020304" pitchFamily="18" charset="0"/>
              </a:rPr>
              <a:t>-замены на такой же товар другой марки (модели) с соответствующим перерасчетом покупной цены;</a:t>
            </a:r>
          </a:p>
          <a:p>
            <a:r>
              <a:rPr lang="ru-RU" sz="1400" i="1" dirty="0">
                <a:latin typeface="Times New Roman" panose="02020603050405020304" pitchFamily="18" charset="0"/>
                <a:cs typeface="Times New Roman" panose="02020603050405020304" pitchFamily="18" charset="0"/>
              </a:rPr>
              <a:t>-соразмерного уменьшения покупной цены;</a:t>
            </a:r>
          </a:p>
          <a:p>
            <a:r>
              <a:rPr lang="ru-RU" sz="1400" i="1" dirty="0">
                <a:latin typeface="Times New Roman" panose="02020603050405020304" pitchFamily="18" charset="0"/>
                <a:cs typeface="Times New Roman" panose="02020603050405020304" pitchFamily="18" charset="0"/>
              </a:rPr>
              <a:t>-незамедлительного безвозмездного устранения недостатков товара или возмещения расходов на их исправление потребителем или третьим лицом;</a:t>
            </a:r>
          </a:p>
          <a:p>
            <a:r>
              <a:rPr lang="ru-RU" sz="1400" i="1" dirty="0">
                <a:latin typeface="Times New Roman" panose="02020603050405020304" pitchFamily="18" charset="0"/>
                <a:cs typeface="Times New Roman" panose="02020603050405020304" pitchFamily="18" charset="0"/>
              </a:rPr>
              <a:t>-возврата уплаченной за товар суммы. По требованию продавца и за его счёт потребитель должен возвратить товар с недостатками.</a:t>
            </a:r>
          </a:p>
          <a:p>
            <a:r>
              <a:rPr lang="ru-RU" sz="1400" i="1" dirty="0" smtClean="0">
                <a:latin typeface="Times New Roman" panose="02020603050405020304" pitchFamily="18" charset="0"/>
                <a:cs typeface="Times New Roman" panose="02020603050405020304" pitchFamily="18" charset="0"/>
              </a:rPr>
              <a:t>	Следует </a:t>
            </a:r>
            <a:r>
              <a:rPr lang="ru-RU" sz="1400" i="1" dirty="0">
                <a:latin typeface="Times New Roman" panose="02020603050405020304" pitchFamily="18" charset="0"/>
                <a:cs typeface="Times New Roman" panose="02020603050405020304" pitchFamily="18" charset="0"/>
              </a:rPr>
              <a:t>отметить, </a:t>
            </a:r>
            <a:r>
              <a:rPr lang="ru-RU" sz="1400" i="1" dirty="0" smtClean="0">
                <a:latin typeface="Times New Roman" panose="02020603050405020304" pitchFamily="18" charset="0"/>
                <a:cs typeface="Times New Roman" panose="02020603050405020304" pitchFamily="18" charset="0"/>
              </a:rPr>
              <a:t>указанные требования </a:t>
            </a:r>
            <a:r>
              <a:rPr lang="ru-RU" sz="1400" i="1" dirty="0">
                <a:latin typeface="Times New Roman" panose="02020603050405020304" pitchFamily="18" charset="0"/>
                <a:cs typeface="Times New Roman" panose="02020603050405020304" pitchFamily="18" charset="0"/>
              </a:rPr>
              <a:t>предъявляются потребителем продавцу либо уполномоченной организации или уполномоченному индивидуальному предпринимателю.</a:t>
            </a:r>
          </a:p>
          <a:p>
            <a:r>
              <a:rPr lang="ru-RU" sz="1400" i="1" dirty="0" smtClean="0">
                <a:latin typeface="Times New Roman" panose="02020603050405020304" pitchFamily="18" charset="0"/>
                <a:cs typeface="Times New Roman" panose="02020603050405020304" pitchFamily="18" charset="0"/>
              </a:rPr>
              <a:t>	Соответственно</a:t>
            </a:r>
            <a:r>
              <a:rPr lang="ru-RU" sz="1400" i="1" dirty="0">
                <a:latin typeface="Times New Roman" panose="02020603050405020304" pitchFamily="18" charset="0"/>
                <a:cs typeface="Times New Roman" panose="02020603050405020304" pitchFamily="18" charset="0"/>
              </a:rPr>
              <a:t>, потребитель направляет заказным письмом на юридический адрес непосредственного продавца (не в адрес торговой площадки, агрегатора) письменную претензию соответствующую претензию с одним из вышеуказанных требований. </a:t>
            </a:r>
          </a:p>
          <a:p>
            <a:r>
              <a:rPr lang="ru-RU" sz="1400" i="1" dirty="0" smtClean="0">
                <a:latin typeface="Times New Roman" panose="02020603050405020304" pitchFamily="18" charset="0"/>
                <a:cs typeface="Times New Roman" panose="02020603050405020304" pitchFamily="18" charset="0"/>
              </a:rPr>
              <a:t>	В </a:t>
            </a:r>
            <a:r>
              <a:rPr lang="ru-RU" sz="1400" i="1" dirty="0">
                <a:latin typeface="Times New Roman" panose="02020603050405020304" pitchFamily="18" charset="0"/>
                <a:cs typeface="Times New Roman" panose="02020603050405020304" pitchFamily="18" charset="0"/>
              </a:rPr>
              <a:t>случае невозможности урегулирования сложившейся ситуации в претензионном порядке, потребитель вправе обратиться за ее разрешением непосредственно в </a:t>
            </a:r>
            <a:r>
              <a:rPr lang="ru-RU" sz="1400" i="1" dirty="0" smtClean="0">
                <a:latin typeface="Times New Roman" panose="02020603050405020304" pitchFamily="18" charset="0"/>
                <a:cs typeface="Times New Roman" panose="02020603050405020304" pitchFamily="18" charset="0"/>
              </a:rPr>
              <a:t>суд.</a:t>
            </a:r>
          </a:p>
          <a:p>
            <a:r>
              <a:rPr lang="ru-RU" sz="1400" b="1" dirty="0" smtClean="0">
                <a:latin typeface="Times New Roman" panose="02020603050405020304" pitchFamily="18" charset="0"/>
                <a:cs typeface="Times New Roman" panose="02020603050405020304" pitchFamily="18" charset="0"/>
              </a:rPr>
              <a:t>	</a:t>
            </a:r>
          </a:p>
          <a:p>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ч.5 </a:t>
            </a:r>
            <a:r>
              <a:rPr lang="ru-RU" sz="1400" b="1" dirty="0">
                <a:latin typeface="Times New Roman" panose="02020603050405020304" pitchFamily="18" charset="0"/>
                <a:cs typeface="Times New Roman" panose="02020603050405020304" pitchFamily="18" charset="0"/>
              </a:rPr>
              <a:t>ст.26.1 Закона и п.22 Правил продажи товаров по договору розничной купли-продажи, утв.постановлением Правительства РФ от 31.12.2020 № 2463; ст.ст.13, 15 18-24 Закона РФ от 07.02.1992 № 2300-1 «О защите прав потребителей»</a:t>
            </a:r>
          </a:p>
        </p:txBody>
      </p:sp>
    </p:spTree>
    <p:extLst>
      <p:ext uri="{BB962C8B-B14F-4D97-AF65-F5344CB8AC3E}">
        <p14:creationId xmlns:p14="http://schemas.microsoft.com/office/powerpoint/2010/main" val="238007311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930379" y="776140"/>
            <a:ext cx="8609400" cy="1292040"/>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685800" y="2194560"/>
            <a:ext cx="10819440" cy="4023000"/>
          </a:xfrm>
          <a:prstGeom prst="rect">
            <a:avLst/>
          </a:prstGeom>
          <a:noFill/>
          <a:ln>
            <a:noFill/>
          </a:ln>
        </p:spPr>
        <p:style>
          <a:lnRef idx="0">
            <a:scrgbClr r="0" g="0" b="0"/>
          </a:lnRef>
          <a:fillRef idx="0">
            <a:scrgbClr r="0" g="0" b="0"/>
          </a:fillRef>
          <a:effectRef idx="0">
            <a:scrgbClr r="0" g="0" b="0"/>
          </a:effectRef>
          <a:fontRef idx="minor"/>
        </p:style>
      </p:sp>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7368" y="1422160"/>
            <a:ext cx="9289032" cy="4308872"/>
          </a:xfrm>
          <a:prstGeom prst="rect">
            <a:avLst/>
          </a:prstGeom>
        </p:spPr>
        <p:txBody>
          <a:bodyPr wrap="square">
            <a:spAutoFit/>
          </a:bodyPr>
          <a:lstStyle/>
          <a:p>
            <a:r>
              <a:rPr lang="ru-RU" b="1" dirty="0" smtClean="0"/>
              <a:t>	</a:t>
            </a:r>
            <a:r>
              <a:rPr lang="ru-RU" sz="1600" b="1" dirty="0" smtClean="0">
                <a:latin typeface="Times New Roman" panose="02020603050405020304" pitchFamily="18" charset="0"/>
                <a:cs typeface="Times New Roman" panose="02020603050405020304" pitchFamily="18" charset="0"/>
              </a:rPr>
              <a:t>При </a:t>
            </a:r>
            <a:r>
              <a:rPr lang="ru-RU" sz="1600" b="1" dirty="0">
                <a:latin typeface="Times New Roman" panose="02020603050405020304" pitchFamily="18" charset="0"/>
                <a:cs typeface="Times New Roman" panose="02020603050405020304" pitchFamily="18" charset="0"/>
              </a:rPr>
              <a:t>возврате некачественного товара, либо при </a:t>
            </a:r>
            <a:r>
              <a:rPr lang="ru-RU" sz="1600" b="1" dirty="0" err="1">
                <a:latin typeface="Times New Roman" panose="02020603050405020304" pitchFamily="18" charset="0"/>
                <a:cs typeface="Times New Roman" panose="02020603050405020304" pitchFamily="18" charset="0"/>
              </a:rPr>
              <a:t>пересорте</a:t>
            </a:r>
            <a:r>
              <a:rPr lang="ru-RU" sz="1600" b="1" dirty="0">
                <a:latin typeface="Times New Roman" panose="02020603050405020304" pitchFamily="18" charset="0"/>
                <a:cs typeface="Times New Roman" panose="02020603050405020304" pitchFamily="18" charset="0"/>
              </a:rPr>
              <a:t> товара, приобретенного на маркетплейсе Wildberries взимается плата за возврат товара продавцу. Насколько правомерно списание денег? На каком основании это происходит и как это предотвратить</a:t>
            </a:r>
            <a:r>
              <a:rPr lang="ru-RU" sz="1600" b="1" dirty="0" smtClean="0">
                <a:latin typeface="Times New Roman" panose="02020603050405020304" pitchFamily="18" charset="0"/>
                <a:cs typeface="Times New Roman" panose="02020603050405020304" pitchFamily="18" charset="0"/>
              </a:rPr>
              <a:t>?</a:t>
            </a:r>
          </a:p>
          <a:p>
            <a:pPr algn="just"/>
            <a:r>
              <a:rPr lang="ru-RU" sz="1600" dirty="0" smtClean="0">
                <a:latin typeface="Times New Roman" panose="02020603050405020304" pitchFamily="18" charset="0"/>
                <a:cs typeface="Times New Roman" panose="02020603050405020304" pitchFamily="18" charset="0"/>
              </a:rPr>
              <a:t>	</a:t>
            </a:r>
          </a:p>
          <a:p>
            <a:pPr algn="just"/>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Расходы </a:t>
            </a:r>
            <a:r>
              <a:rPr lang="ru-RU" sz="1600" i="1" dirty="0">
                <a:latin typeface="Times New Roman" panose="02020603050405020304" pitchFamily="18" charset="0"/>
                <a:cs typeface="Times New Roman" panose="02020603050405020304" pitchFamily="18" charset="0"/>
              </a:rPr>
              <a:t>на осуществление возврата суммы, уплаченной потребителем в соответствии с договором розничной купли-продажи за товар ненадлежащего качества, несет продавец. В других случаях распределение указанных расходов определяется офертой. </a:t>
            </a:r>
          </a:p>
          <a:p>
            <a:pPr algn="just"/>
            <a:r>
              <a:rPr lang="ru-RU" sz="1600" i="1" dirty="0" smtClean="0">
                <a:latin typeface="Times New Roman" panose="02020603050405020304" pitchFamily="18" charset="0"/>
                <a:cs typeface="Times New Roman" panose="02020603050405020304" pitchFamily="18" charset="0"/>
              </a:rPr>
              <a:t>	Таким </a:t>
            </a:r>
            <a:r>
              <a:rPr lang="ru-RU" sz="1600" i="1" dirty="0">
                <a:latin typeface="Times New Roman" panose="02020603050405020304" pitchFamily="18" charset="0"/>
                <a:cs typeface="Times New Roman" panose="02020603050405020304" pitchFamily="18" charset="0"/>
              </a:rPr>
              <a:t>образом, у потребителя есть неотъемлемое право вернуть некачественный товар продавцу, в том числе заказанный и оплаченный через </a:t>
            </a:r>
            <a:r>
              <a:rPr lang="ru-RU" sz="1600" i="1" dirty="0" err="1">
                <a:latin typeface="Times New Roman" panose="02020603050405020304" pitchFamily="18" charset="0"/>
                <a:cs typeface="Times New Roman" panose="02020603050405020304" pitchFamily="18" charset="0"/>
              </a:rPr>
              <a:t>маркетплейс</a:t>
            </a:r>
            <a:r>
              <a:rPr lang="ru-RU" sz="1600" i="1" dirty="0">
                <a:latin typeface="Times New Roman" panose="02020603050405020304" pitchFamily="18" charset="0"/>
                <a:cs typeface="Times New Roman" panose="02020603050405020304" pitchFamily="18" charset="0"/>
              </a:rPr>
              <a:t>. При возврате некачественного товара продавцы или </a:t>
            </a:r>
            <a:r>
              <a:rPr lang="ru-RU" sz="1600" i="1" dirty="0" err="1">
                <a:latin typeface="Times New Roman" panose="02020603050405020304" pitchFamily="18" charset="0"/>
                <a:cs typeface="Times New Roman" panose="02020603050405020304" pitchFamily="18" charset="0"/>
              </a:rPr>
              <a:t>маркетплейсы</a:t>
            </a:r>
            <a:r>
              <a:rPr lang="ru-RU" sz="1600" i="1" dirty="0">
                <a:latin typeface="Times New Roman" panose="02020603050405020304" pitchFamily="18" charset="0"/>
                <a:cs typeface="Times New Roman" panose="02020603050405020304" pitchFamily="18" charset="0"/>
              </a:rPr>
              <a:t> не могут взимать или удерживать денежные средства потребителей за доставку товара, поскольку законом на продавца возложена обязанность принять товар с недостатками и провести проверку качества, а также вернуть потребителю стоимость недоброкачественной вещи, если наличие недостатков </a:t>
            </a:r>
            <a:r>
              <a:rPr lang="ru-RU" sz="1600" i="1" dirty="0" smtClean="0">
                <a:latin typeface="Times New Roman" panose="02020603050405020304" pitchFamily="18" charset="0"/>
                <a:cs typeface="Times New Roman" panose="02020603050405020304" pitchFamily="18" charset="0"/>
              </a:rPr>
              <a:t>подтвердилось.</a:t>
            </a:r>
          </a:p>
          <a:p>
            <a:pPr algn="just"/>
            <a:endParaRPr lang="ru-RU" sz="1600" i="1" dirty="0" smtClean="0">
              <a:latin typeface="Times New Roman" panose="02020603050405020304" pitchFamily="18" charset="0"/>
              <a:cs typeface="Times New Roman" panose="02020603050405020304" pitchFamily="18" charset="0"/>
            </a:endParaRPr>
          </a:p>
          <a:p>
            <a:pPr algn="just"/>
            <a:r>
              <a:rPr lang="ru-RU" sz="1600" i="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п.23 Правил продажи товаров по договору розничной купли-продажи, утв.постановлением Правительства РФ от 31.12.2020 № 2463, </a:t>
            </a:r>
            <a:r>
              <a:rPr lang="ru-RU" sz="1600" b="1" dirty="0" smtClean="0">
                <a:latin typeface="Times New Roman" panose="02020603050405020304" pitchFamily="18" charset="0"/>
                <a:cs typeface="Times New Roman" panose="02020603050405020304" pitchFamily="18" charset="0"/>
              </a:rPr>
              <a:t>пп.1, 5 </a:t>
            </a:r>
            <a:r>
              <a:rPr lang="ru-RU" sz="1600" b="1" dirty="0">
                <a:latin typeface="Times New Roman" panose="02020603050405020304" pitchFamily="18" charset="0"/>
                <a:cs typeface="Times New Roman" panose="02020603050405020304" pitchFamily="18" charset="0"/>
              </a:rPr>
              <a:t>ст. 18 Закона РФ от 07.02.1992 № 2300-1 «О защите прав потребителей»</a:t>
            </a:r>
          </a:p>
        </p:txBody>
      </p:sp>
    </p:spTree>
    <p:extLst>
      <p:ext uri="{BB962C8B-B14F-4D97-AF65-F5344CB8AC3E}">
        <p14:creationId xmlns:p14="http://schemas.microsoft.com/office/powerpoint/2010/main" val="273302284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930379" y="776140"/>
            <a:ext cx="8609400" cy="1292040"/>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685800" y="2194560"/>
            <a:ext cx="10819440" cy="4023000"/>
          </a:xfrm>
          <a:prstGeom prst="rect">
            <a:avLst/>
          </a:prstGeom>
          <a:noFill/>
          <a:ln>
            <a:noFill/>
          </a:ln>
        </p:spPr>
        <p:style>
          <a:lnRef idx="0">
            <a:scrgbClr r="0" g="0" b="0"/>
          </a:lnRef>
          <a:fillRef idx="0">
            <a:scrgbClr r="0" g="0" b="0"/>
          </a:fillRef>
          <a:effectRef idx="0">
            <a:scrgbClr r="0" g="0" b="0"/>
          </a:effectRef>
          <a:fontRef idx="minor"/>
        </p:style>
      </p:sp>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51384" y="1524142"/>
            <a:ext cx="8712968" cy="3570208"/>
          </a:xfrm>
          <a:prstGeom prst="rect">
            <a:avLst/>
          </a:prstGeom>
        </p:spPr>
        <p:txBody>
          <a:bodyPr wrap="square">
            <a:spAutoFit/>
          </a:bodyPr>
          <a:lstStyle/>
          <a:p>
            <a:pPr algn="just"/>
            <a:r>
              <a:rPr lang="ru-RU" dirty="0" smtClean="0"/>
              <a:t>	</a:t>
            </a:r>
            <a:r>
              <a:rPr lang="ru-RU" sz="1600" b="1" dirty="0" smtClean="0">
                <a:latin typeface="Times New Roman" panose="02020603050405020304" pitchFamily="18" charset="0"/>
                <a:cs typeface="Times New Roman" panose="02020603050405020304" pitchFamily="18" charset="0"/>
              </a:rPr>
              <a:t>Покупатель </a:t>
            </a:r>
            <a:r>
              <a:rPr lang="ru-RU" sz="1600" b="1" dirty="0">
                <a:latin typeface="Times New Roman" panose="02020603050405020304" pitchFamily="18" charset="0"/>
                <a:cs typeface="Times New Roman" panose="02020603050405020304" pitchFamily="18" charset="0"/>
              </a:rPr>
              <a:t>сдал холодильник на гарантийный ремонт. После ремонта холодильник вернули с вмятинами на корпусе. </a:t>
            </a:r>
            <a:r>
              <a:rPr lang="ru-RU" sz="1600" b="1" dirty="0" smtClean="0">
                <a:latin typeface="Times New Roman" panose="02020603050405020304" pitchFamily="18" charset="0"/>
                <a:cs typeface="Times New Roman" panose="02020603050405020304" pitchFamily="18" charset="0"/>
              </a:rPr>
              <a:t>Имеет </a:t>
            </a:r>
            <a:r>
              <a:rPr lang="ru-RU" sz="1600" b="1" dirty="0">
                <a:latin typeface="Times New Roman" panose="02020603050405020304" pitchFamily="18" charset="0"/>
                <a:cs typeface="Times New Roman" panose="02020603050405020304" pitchFamily="18" charset="0"/>
              </a:rPr>
              <a:t>ли право потребитель на возврат денежных средств</a:t>
            </a:r>
            <a:r>
              <a:rPr lang="ru-RU" sz="1600" b="1" dirty="0" smtClean="0">
                <a:latin typeface="Times New Roman" panose="02020603050405020304" pitchFamily="18" charset="0"/>
                <a:cs typeface="Times New Roman" panose="02020603050405020304" pitchFamily="18" charset="0"/>
              </a:rPr>
              <a:t>?</a:t>
            </a:r>
          </a:p>
          <a:p>
            <a:pPr algn="just"/>
            <a:r>
              <a:rPr lang="ru-RU" sz="1600" dirty="0" smtClean="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Вред</a:t>
            </a:r>
            <a:r>
              <a:rPr lang="ru-RU" sz="1600" i="1" dirty="0">
                <a:latin typeface="Times New Roman" panose="02020603050405020304" pitchFamily="18" charset="0"/>
                <a:cs typeface="Times New Roman" panose="02020603050405020304" pitchFamily="18" charset="0"/>
              </a:rPr>
              <a:t>, причиненный личности или имуществу гражданина, а также вред, причиненный имуществу юридического лица, подлежит возмещению в полном объеме лицом, причинившим вред. Законом обязанность возмещения вреда может быть возложена на лицо, не являющееся причинителем вреда. Лицо, причинившее вред, освобождается от возмещения вреда, если докажет, что вред причинен не по его вине. </a:t>
            </a:r>
          </a:p>
          <a:p>
            <a:pPr algn="just"/>
            <a:r>
              <a:rPr lang="ru-RU" sz="1600" i="1" dirty="0" smtClean="0">
                <a:latin typeface="Times New Roman" panose="02020603050405020304" pitchFamily="18" charset="0"/>
                <a:cs typeface="Times New Roman" panose="02020603050405020304" pitchFamily="18" charset="0"/>
              </a:rPr>
              <a:t>	Удовлетворяя </a:t>
            </a:r>
            <a:r>
              <a:rPr lang="ru-RU" sz="1600" i="1" dirty="0">
                <a:latin typeface="Times New Roman" panose="02020603050405020304" pitchFamily="18" charset="0"/>
                <a:cs typeface="Times New Roman" panose="02020603050405020304" pitchFamily="18" charset="0"/>
              </a:rPr>
              <a:t>требование о возмещении вреда, суд в соответствии с обстоятельствами дела обязывает лицо, ответственное за причинение вреда, возместить вред в натуре (предоставить вещь того же рода и качества, исправить поврежденную вещь и т.п.) или возместить причиненные </a:t>
            </a:r>
            <a:r>
              <a:rPr lang="ru-RU" sz="1600" i="1" dirty="0" smtClean="0">
                <a:latin typeface="Times New Roman" panose="02020603050405020304" pitchFamily="18" charset="0"/>
                <a:cs typeface="Times New Roman" panose="02020603050405020304" pitchFamily="18" charset="0"/>
              </a:rPr>
              <a:t>убытки.</a:t>
            </a:r>
          </a:p>
          <a:p>
            <a:pPr algn="just"/>
            <a:endParaRPr lang="ru-RU" sz="1600" i="1" dirty="0">
              <a:latin typeface="Times New Roman" panose="02020603050405020304" pitchFamily="18" charset="0"/>
              <a:cs typeface="Times New Roman" panose="02020603050405020304" pitchFamily="18" charset="0"/>
            </a:endParaRPr>
          </a:p>
          <a:p>
            <a:pPr algn="just"/>
            <a:r>
              <a:rPr lang="ru-RU" sz="1600" b="1" dirty="0">
                <a:latin typeface="Times New Roman" panose="02020603050405020304" pitchFamily="18" charset="0"/>
                <a:cs typeface="Times New Roman" panose="02020603050405020304" pitchFamily="18" charset="0"/>
              </a:rPr>
              <a:t>	</a:t>
            </a:r>
            <a:r>
              <a:rPr lang="ru-RU" sz="1600" b="1" dirty="0" err="1" smtClean="0">
                <a:latin typeface="Times New Roman" panose="02020603050405020304" pitchFamily="18" charset="0"/>
                <a:cs typeface="Times New Roman" panose="02020603050405020304" pitchFamily="18" charset="0"/>
              </a:rPr>
              <a:t>ст.ст</a:t>
            </a:r>
            <a:r>
              <a:rPr lang="ru-RU" sz="1600" b="1" dirty="0">
                <a:latin typeface="Times New Roman" panose="02020603050405020304" pitchFamily="18" charset="0"/>
                <a:cs typeface="Times New Roman" panose="02020603050405020304" pitchFamily="18" charset="0"/>
              </a:rPr>
              <a:t>. 15</a:t>
            </a:r>
            <a:r>
              <a:rPr lang="ru-RU" sz="1600" b="1" dirty="0" smtClean="0">
                <a:latin typeface="Times New Roman" panose="02020603050405020304" pitchFamily="18" charset="0"/>
                <a:cs typeface="Times New Roman" panose="02020603050405020304" pitchFamily="18" charset="0"/>
              </a:rPr>
              <a:t>, 1064 </a:t>
            </a:r>
            <a:r>
              <a:rPr lang="ru-RU" sz="1600" b="1" dirty="0">
                <a:latin typeface="Times New Roman" panose="02020603050405020304" pitchFamily="18" charset="0"/>
                <a:cs typeface="Times New Roman" panose="02020603050405020304" pitchFamily="18" charset="0"/>
              </a:rPr>
              <a:t>ГК РФ, 1082 ГК РФ</a:t>
            </a:r>
          </a:p>
        </p:txBody>
      </p:sp>
    </p:spTree>
    <p:extLst>
      <p:ext uri="{BB962C8B-B14F-4D97-AF65-F5344CB8AC3E}">
        <p14:creationId xmlns:p14="http://schemas.microsoft.com/office/powerpoint/2010/main" val="229163334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930379" y="776140"/>
            <a:ext cx="8609400" cy="1292040"/>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685800" y="2194560"/>
            <a:ext cx="10819440" cy="4023000"/>
          </a:xfrm>
          <a:prstGeom prst="rect">
            <a:avLst/>
          </a:prstGeom>
          <a:noFill/>
          <a:ln>
            <a:noFill/>
          </a:ln>
        </p:spPr>
        <p:style>
          <a:lnRef idx="0">
            <a:scrgbClr r="0" g="0" b="0"/>
          </a:lnRef>
          <a:fillRef idx="0">
            <a:scrgbClr r="0" g="0" b="0"/>
          </a:fillRef>
          <a:effectRef idx="0">
            <a:scrgbClr r="0" g="0" b="0"/>
          </a:effectRef>
          <a:fontRef idx="minor"/>
        </p:style>
      </p:sp>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407368" y="1089030"/>
            <a:ext cx="936104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alt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Чем отличаются гарантийные сроки на комплектующие изделия и на товар в целом у технически сложных товаров.</a:t>
            </a:r>
            <a:endParaRPr kumimoji="0" lang="ru-RU" altLang="ru-RU" sz="1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Что делать, если стоимость работ, обозначенная в смете завышена, а при отказе потребителя оплатить реальную стоимость работ, исполнитель угрожает судом?</a:t>
            </a:r>
          </a:p>
          <a:p>
            <a:pPr algn="just"/>
            <a:r>
              <a:rPr lang="ru-RU" sz="1400" i="1" dirty="0" smtClean="0">
                <a:latin typeface="Times New Roman" panose="02020603050405020304" pitchFamily="18" charset="0"/>
                <a:cs typeface="Times New Roman" panose="02020603050405020304" pitchFamily="18" charset="0"/>
              </a:rPr>
              <a:t>	Гарантийный </a:t>
            </a:r>
            <a:r>
              <a:rPr lang="ru-RU" sz="1400" i="1" dirty="0">
                <a:latin typeface="Times New Roman" panose="02020603050405020304" pitchFamily="18" charset="0"/>
                <a:cs typeface="Times New Roman" panose="02020603050405020304" pitchFamily="18" charset="0"/>
              </a:rPr>
              <a:t>срок</a:t>
            </a:r>
            <a:r>
              <a:rPr lang="ru-RU" sz="1400" b="1" i="1"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 период, в течение которого в случае обнаружения в товаре (работе) недостатка изготовитель (исполнитель), продавец, уполномоченная организация или уполномоченный индивидуальный предприниматель, импортер обязаны удовлетворить требования </a:t>
            </a:r>
            <a:r>
              <a:rPr lang="ru-RU" sz="1400" i="1" dirty="0" smtClean="0">
                <a:latin typeface="Times New Roman" panose="02020603050405020304" pitchFamily="18" charset="0"/>
                <a:cs typeface="Times New Roman" panose="02020603050405020304" pitchFamily="18" charset="0"/>
              </a:rPr>
              <a:t>потребителя.</a:t>
            </a:r>
          </a:p>
          <a:p>
            <a:pPr algn="just"/>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ст.ст.18</a:t>
            </a:r>
            <a:r>
              <a:rPr lang="ru-RU" sz="1400" b="1" dirty="0">
                <a:solidFill>
                  <a:schemeClr val="tx1">
                    <a:lumMod val="95000"/>
                    <a:lumOff val="5000"/>
                  </a:schemeClr>
                </a:solidFill>
                <a:latin typeface="Times New Roman" panose="02020603050405020304" pitchFamily="18" charset="0"/>
                <a:cs typeface="Times New Roman" panose="02020603050405020304" pitchFamily="18" charset="0"/>
              </a:rPr>
              <a:t> и 29 </a:t>
            </a:r>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Закона РФ от 07.02.1992 № 2300-1 «О защите прав потребителей»</a:t>
            </a:r>
            <a:endParaRPr lang="ru-RU" sz="1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ru-RU" sz="1400" i="1" dirty="0" smtClean="0">
                <a:latin typeface="Times New Roman" panose="02020603050405020304" pitchFamily="18" charset="0"/>
                <a:cs typeface="Times New Roman" panose="02020603050405020304" pitchFamily="18" charset="0"/>
              </a:rPr>
              <a:t>	Гарантийные </a:t>
            </a:r>
            <a:r>
              <a:rPr lang="ru-RU" sz="1400" i="1" dirty="0">
                <a:latin typeface="Times New Roman" panose="02020603050405020304" pitchFamily="18" charset="0"/>
                <a:cs typeface="Times New Roman" panose="02020603050405020304" pitchFamily="18" charset="0"/>
              </a:rPr>
              <a:t>сроки на комплектующие изделия и составные части исчисляются в том же порядке, что и гарантийный срок на основной товар, а также считаются равными гарантийному сроку на основное изделие. Однако договором могут быть установлены и не равные гарантийные сроки на комплектующие изделия, составные части товара и на основной товар. На комплектующее изделие и составную часть товара в договоре может быть установлен гарантийный срок меньшей продолжительности, чем гарантийный срок на основное изделие. Также, на комплектующее изделие может быть установлен гарантийный срок большей продолжительности, чем гарантийный срок на основной товар. Гарантийные сроки на комплектующие изделия, на составную часть товара и на основное изделие потребителям доводятся до сведения в информации о товаре.</a:t>
            </a:r>
          </a:p>
          <a:p>
            <a:pPr algn="just"/>
            <a:r>
              <a:rPr lang="ru-RU" sz="1400" i="1" dirty="0" smtClean="0">
                <a:latin typeface="Times New Roman" panose="02020603050405020304" pitchFamily="18" charset="0"/>
                <a:cs typeface="Times New Roman" panose="02020603050405020304" pitchFamily="18" charset="0"/>
              </a:rPr>
              <a:t>	Гарантийный </a:t>
            </a:r>
            <a:r>
              <a:rPr lang="ru-RU" sz="1400" i="1" dirty="0">
                <a:latin typeface="Times New Roman" panose="02020603050405020304" pitchFamily="18" charset="0"/>
                <a:cs typeface="Times New Roman" panose="02020603050405020304" pitchFamily="18" charset="0"/>
              </a:rPr>
              <a:t>срок начинает исчисляться с момента передачи товара потребителю, если иное не предусмотрено договором купли-продажи. В том случае, если день передачи товара потребителю установить невозможно, то эти сроки будут исчисляться со дня изготовления товара. Если покупатель, лишен возможности использовать товар, в отношении которого договором установлен гарантийный срок по обстоятельствам, зависящим от продавца, то гарантийный срок не будет течь, пока не будут устранены соответствующие обстоятельства продавцом. Если в товаре обнаружены недостатки, то потребитель обязан известить об этом продавца и тогда гарантийный срок продлевается на время, в течение которого товар не мог использоваться из-за обнаруженных в нем недостатков</a:t>
            </a:r>
            <a:r>
              <a:rPr lang="ru-RU" sz="1400" i="1" dirty="0" smtClean="0">
                <a:latin typeface="Times New Roman" panose="02020603050405020304" pitchFamily="18" charset="0"/>
                <a:cs typeface="Times New Roman" panose="02020603050405020304" pitchFamily="18" charset="0"/>
              </a:rPr>
              <a:t>.</a:t>
            </a:r>
          </a:p>
          <a:p>
            <a:r>
              <a:rPr lang="ru-RU" sz="1400" b="1" dirty="0" smtClean="0">
                <a:solidFill>
                  <a:schemeClr val="tx1">
                    <a:lumMod val="95000"/>
                    <a:lumOff val="5000"/>
                  </a:schemeClr>
                </a:solidFill>
                <a:latin typeface="Times New Roman" panose="02020603050405020304" pitchFamily="18" charset="0"/>
                <a:cs typeface="Times New Roman" panose="02020603050405020304" pitchFamily="18" charset="0"/>
              </a:rPr>
              <a:t>	п</a:t>
            </a:r>
            <a:r>
              <a:rPr lang="ru-RU" sz="1400" b="1" dirty="0">
                <a:solidFill>
                  <a:schemeClr val="tx1">
                    <a:lumMod val="95000"/>
                    <a:lumOff val="5000"/>
                  </a:schemeClr>
                </a:solidFill>
                <a:latin typeface="Times New Roman" panose="02020603050405020304" pitchFamily="18" charset="0"/>
                <a:cs typeface="Times New Roman" panose="02020603050405020304" pitchFamily="18" charset="0"/>
              </a:rPr>
              <a:t>. 3 ст. 19 Закона РФ от 07.02.1992 № 2300-1 «О защите прав потребителей»</a:t>
            </a:r>
          </a:p>
        </p:txBody>
      </p:sp>
    </p:spTree>
    <p:extLst>
      <p:ext uri="{BB962C8B-B14F-4D97-AF65-F5344CB8AC3E}">
        <p14:creationId xmlns:p14="http://schemas.microsoft.com/office/powerpoint/2010/main" val="208355689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895480" y="764280"/>
            <a:ext cx="8609400" cy="1292040"/>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685800" y="2194560"/>
            <a:ext cx="10819440" cy="4023000"/>
          </a:xfrm>
          <a:prstGeom prst="rect">
            <a:avLst/>
          </a:prstGeom>
          <a:noFill/>
          <a:ln>
            <a:noFill/>
          </a:ln>
        </p:spPr>
        <p:style>
          <a:lnRef idx="0">
            <a:scrgbClr r="0" g="0" b="0"/>
          </a:lnRef>
          <a:fillRef idx="0">
            <a:scrgbClr r="0" g="0" b="0"/>
          </a:fillRef>
          <a:effectRef idx="0">
            <a:scrgbClr r="0" g="0" b="0"/>
          </a:effectRef>
          <a:fontRef idx="minor"/>
        </p:style>
      </p:sp>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51384" y="1410300"/>
            <a:ext cx="9073008" cy="5047536"/>
          </a:xfrm>
          <a:prstGeom prst="rect">
            <a:avLst/>
          </a:prstGeom>
        </p:spPr>
        <p:txBody>
          <a:bodyPr wrap="square">
            <a:spAutoFit/>
          </a:bodyPr>
          <a:lstStyle/>
          <a:p>
            <a:r>
              <a:rPr lang="ru-RU" dirty="0" smtClean="0"/>
              <a:t>	</a:t>
            </a:r>
            <a:r>
              <a:rPr lang="ru-RU" sz="1600" b="1" dirty="0" smtClean="0">
                <a:latin typeface="Times New Roman" panose="02020603050405020304" pitchFamily="18" charset="0"/>
                <a:cs typeface="Times New Roman" panose="02020603050405020304" pitchFamily="18" charset="0"/>
              </a:rPr>
              <a:t>1</a:t>
            </a:r>
            <a:r>
              <a:rPr lang="ru-RU" sz="1600" b="1" dirty="0">
                <a:latin typeface="Times New Roman" panose="02020603050405020304" pitchFamily="18" charset="0"/>
                <a:cs typeface="Times New Roman" panose="02020603050405020304" pitchFamily="18" charset="0"/>
              </a:rPr>
              <a:t>. Что такое диагностика товара и как себя вести, когда в магазине предлагают оставить товар для диагностики на несколько дней?</a:t>
            </a:r>
          </a:p>
          <a:p>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2</a:t>
            </a:r>
            <a:r>
              <a:rPr lang="ru-RU" sz="1600" b="1" dirty="0">
                <a:latin typeface="Times New Roman" panose="02020603050405020304" pitchFamily="18" charset="0"/>
                <a:cs typeface="Times New Roman" panose="02020603050405020304" pitchFamily="18" charset="0"/>
              </a:rPr>
              <a:t>. Осуществляется ли перерасчет стоимости товара при замене на товар такой же модели</a:t>
            </a:r>
            <a:r>
              <a:rPr lang="ru-RU" sz="1600" b="1"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1</a:t>
            </a:r>
            <a:r>
              <a:rPr lang="ru-RU" sz="1600" i="1" dirty="0">
                <a:latin typeface="Times New Roman" panose="02020603050405020304" pitchFamily="18" charset="0"/>
                <a:cs typeface="Times New Roman" panose="02020603050405020304" pitchFamily="18" charset="0"/>
              </a:rPr>
              <a:t>)</a:t>
            </a:r>
            <a:r>
              <a:rPr lang="ru-RU" sz="1600" i="1" dirty="0" smtClean="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На основании ст.18 Закона продавец обязан принять товар ненадлежащего качества у потребителя и в случае необходимости провести проверку качества товара. </a:t>
            </a:r>
          </a:p>
          <a:p>
            <a:r>
              <a:rPr lang="ru-RU" sz="1600" i="1" dirty="0" smtClean="0">
                <a:latin typeface="Times New Roman" panose="02020603050405020304" pitchFamily="18" charset="0"/>
                <a:cs typeface="Times New Roman" panose="02020603050405020304" pitchFamily="18" charset="0"/>
              </a:rPr>
              <a:t>	Проверка </a:t>
            </a:r>
            <a:r>
              <a:rPr lang="ru-RU" sz="1600" i="1" dirty="0">
                <a:latin typeface="Times New Roman" panose="02020603050405020304" pitchFamily="18" charset="0"/>
                <a:cs typeface="Times New Roman" panose="02020603050405020304" pitchFamily="18" charset="0"/>
              </a:rPr>
              <a:t>имеет своей целью установление наличия недостатка, а также выяснение причины его возникновения.</a:t>
            </a:r>
          </a:p>
          <a:p>
            <a:r>
              <a:rPr lang="ru-RU" sz="1600" i="1" dirty="0" smtClean="0">
                <a:latin typeface="Times New Roman" panose="02020603050405020304" pitchFamily="18" charset="0"/>
                <a:cs typeface="Times New Roman" panose="02020603050405020304" pitchFamily="18" charset="0"/>
              </a:rPr>
              <a:t>	Сроки </a:t>
            </a:r>
            <a:r>
              <a:rPr lang="ru-RU" sz="1600" i="1" dirty="0">
                <a:latin typeface="Times New Roman" panose="02020603050405020304" pitchFamily="18" charset="0"/>
                <a:cs typeface="Times New Roman" panose="02020603050405020304" pitchFamily="18" charset="0"/>
              </a:rPr>
              <a:t>проведения проверки качества законодательством не установлены, однако продавец при обращении потребителя с претензией относительно качества проданного товара должен соблюдать сроки удовлетворения требований потребителя, установленные ст.ст.20, 21, 22 Закона.</a:t>
            </a:r>
          </a:p>
          <a:p>
            <a:r>
              <a:rPr lang="ru-RU" sz="1600" i="1" dirty="0" smtClean="0">
                <a:latin typeface="Times New Roman" panose="02020603050405020304" pitchFamily="18" charset="0"/>
                <a:cs typeface="Times New Roman" panose="02020603050405020304" pitchFamily="18" charset="0"/>
              </a:rPr>
              <a:t>	Между </a:t>
            </a:r>
            <a:r>
              <a:rPr lang="ru-RU" sz="1600" i="1" dirty="0">
                <a:latin typeface="Times New Roman" panose="02020603050405020304" pitchFamily="18" charset="0"/>
                <a:cs typeface="Times New Roman" panose="02020603050405020304" pitchFamily="18" charset="0"/>
              </a:rPr>
              <a:t>тем, в случае спора о причинах возникновения недостатков товара продавец  обязан провести экспертизу товара за свой счет. </a:t>
            </a:r>
          </a:p>
          <a:p>
            <a:r>
              <a:rPr lang="ru-RU" sz="1600" i="1" dirty="0" smtClean="0">
                <a:latin typeface="Times New Roman" panose="02020603050405020304" pitchFamily="18" charset="0"/>
                <a:cs typeface="Times New Roman" panose="02020603050405020304" pitchFamily="18" charset="0"/>
              </a:rPr>
              <a:t>	Если </a:t>
            </a:r>
            <a:r>
              <a:rPr lang="ru-RU" sz="1600" i="1" dirty="0">
                <a:latin typeface="Times New Roman" panose="02020603050405020304" pitchFamily="18" charset="0"/>
                <a:cs typeface="Times New Roman" panose="02020603050405020304" pitchFamily="18" charset="0"/>
              </a:rPr>
              <a:t>в результате экспертизы будет установлено, что недостатки возникли вследствие обстоятельств, за которые не отвечает продавец (либо недостатки не подтверждены), потребитель обязан возместить продавцу расходы на проведение экспертизы, а также связанные с ее проведением расходы на хранение и транспортировку товара. </a:t>
            </a:r>
          </a:p>
          <a:p>
            <a:r>
              <a:rPr lang="ru-RU" sz="1600" i="1" dirty="0" smtClean="0">
                <a:latin typeface="Times New Roman" panose="02020603050405020304" pitchFamily="18" charset="0"/>
                <a:cs typeface="Times New Roman" panose="02020603050405020304" pitchFamily="18" charset="0"/>
              </a:rPr>
              <a:t>	2) </a:t>
            </a:r>
            <a:r>
              <a:rPr lang="ru-RU" sz="1600" i="1" dirty="0">
                <a:latin typeface="Times New Roman" panose="02020603050405020304" pitchFamily="18" charset="0"/>
                <a:cs typeface="Times New Roman" panose="02020603050405020304" pitchFamily="18" charset="0"/>
              </a:rPr>
              <a:t>Ст.18 Закона предусмотрен перерасчет покупной цены только при замене на такой же товар другой марки (модели, артикула).</a:t>
            </a:r>
          </a:p>
        </p:txBody>
      </p:sp>
    </p:spTree>
    <p:extLst>
      <p:ext uri="{BB962C8B-B14F-4D97-AF65-F5344CB8AC3E}">
        <p14:creationId xmlns:p14="http://schemas.microsoft.com/office/powerpoint/2010/main" val="178185236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895480" y="764280"/>
            <a:ext cx="8609400" cy="1292040"/>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685800" y="2194560"/>
            <a:ext cx="10819440" cy="4023000"/>
          </a:xfrm>
          <a:prstGeom prst="rect">
            <a:avLst/>
          </a:prstGeom>
          <a:noFill/>
          <a:ln>
            <a:noFill/>
          </a:ln>
        </p:spPr>
        <p:style>
          <a:lnRef idx="0">
            <a:scrgbClr r="0" g="0" b="0"/>
          </a:lnRef>
          <a:fillRef idx="0">
            <a:scrgbClr r="0" g="0" b="0"/>
          </a:fillRef>
          <a:effectRef idx="0">
            <a:scrgbClr r="0" g="0" b="0"/>
          </a:effectRef>
          <a:fontRef idx="minor"/>
        </p:style>
      </p:sp>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9376" y="1558648"/>
            <a:ext cx="8856984" cy="2462213"/>
          </a:xfrm>
          <a:prstGeom prst="rect">
            <a:avLst/>
          </a:prstGeom>
        </p:spPr>
        <p:txBody>
          <a:bodyPr wrap="square">
            <a:spAutoFit/>
          </a:bodyPr>
          <a:lstStyle/>
          <a:p>
            <a:r>
              <a:rPr lang="ru-RU" sz="1400" b="1" dirty="0" smtClean="0"/>
              <a:t>	</a:t>
            </a:r>
            <a:r>
              <a:rPr lang="ru-RU" sz="1400" b="1" dirty="0" smtClean="0">
                <a:latin typeface="Times New Roman" panose="02020603050405020304" pitchFamily="18" charset="0"/>
                <a:cs typeface="Times New Roman" panose="02020603050405020304" pitchFamily="18" charset="0"/>
              </a:rPr>
              <a:t>Потребитель </a:t>
            </a:r>
            <a:r>
              <a:rPr lang="ru-RU" sz="1400" b="1" dirty="0">
                <a:latin typeface="Times New Roman" panose="02020603050405020304" pitchFamily="18" charset="0"/>
                <a:cs typeface="Times New Roman" panose="02020603050405020304" pitchFamily="18" charset="0"/>
              </a:rPr>
              <a:t>приобрел </a:t>
            </a:r>
            <a:r>
              <a:rPr lang="ru-RU" sz="1400" b="1" dirty="0" err="1">
                <a:latin typeface="Times New Roman" panose="02020603050405020304" pitchFamily="18" charset="0"/>
                <a:cs typeface="Times New Roman" panose="02020603050405020304" pitchFamily="18" charset="0"/>
              </a:rPr>
              <a:t>водонасосную</a:t>
            </a:r>
            <a:r>
              <a:rPr lang="ru-RU" sz="1400" b="1" dirty="0">
                <a:latin typeface="Times New Roman" panose="02020603050405020304" pitchFamily="18" charset="0"/>
                <a:cs typeface="Times New Roman" panose="02020603050405020304" pitchFamily="18" charset="0"/>
              </a:rPr>
              <a:t> станцию. В магазине товар был визуально осмотрен, продавцом выдан гарантийный талон. В этот же день при распаковке товара, потребитель услышал внутри </a:t>
            </a:r>
            <a:r>
              <a:rPr lang="ru-RU" sz="1400" b="1" dirty="0" err="1">
                <a:latin typeface="Times New Roman" panose="02020603050405020304" pitchFamily="18" charset="0"/>
                <a:cs typeface="Times New Roman" panose="02020603050405020304" pitchFamily="18" charset="0"/>
              </a:rPr>
              <a:t>водонасосной</a:t>
            </a:r>
            <a:r>
              <a:rPr lang="ru-RU" sz="1400" b="1" dirty="0">
                <a:latin typeface="Times New Roman" panose="02020603050405020304" pitchFamily="18" charset="0"/>
                <a:cs typeface="Times New Roman" panose="02020603050405020304" pitchFamily="18" charset="0"/>
              </a:rPr>
              <a:t> станции неопределенный звук, наклонив товар, потребитель увидел, как из </a:t>
            </a:r>
            <a:r>
              <a:rPr lang="ru-RU" sz="1400" b="1" dirty="0" err="1">
                <a:latin typeface="Times New Roman" panose="02020603050405020304" pitchFamily="18" charset="0"/>
                <a:cs typeface="Times New Roman" panose="02020603050405020304" pitchFamily="18" charset="0"/>
              </a:rPr>
              <a:t>водонасосной</a:t>
            </a:r>
            <a:r>
              <a:rPr lang="ru-RU" sz="1400" b="1" dirty="0">
                <a:latin typeface="Times New Roman" panose="02020603050405020304" pitchFamily="18" charset="0"/>
                <a:cs typeface="Times New Roman" panose="02020603050405020304" pitchFamily="18" charset="0"/>
              </a:rPr>
              <a:t> станции льется ржавая вода. Потребитель на следующий день сдал данный товар продавцу, уведомив, что товар не был в использовании. Как должен действовать потребитель в данной ситуации</a:t>
            </a:r>
            <a:r>
              <a:rPr lang="ru-RU" sz="1400" b="1" dirty="0" smtClean="0">
                <a:latin typeface="Times New Roman" panose="02020603050405020304" pitchFamily="18" charset="0"/>
                <a:cs typeface="Times New Roman" panose="02020603050405020304" pitchFamily="18" charset="0"/>
              </a:rPr>
              <a:t>?</a:t>
            </a:r>
          </a:p>
          <a:p>
            <a:r>
              <a:rPr lang="ru-RU" sz="1400" i="1" dirty="0" smtClean="0">
                <a:latin typeface="Times New Roman" panose="02020603050405020304" pitchFamily="18" charset="0"/>
                <a:cs typeface="Times New Roman" panose="02020603050405020304" pitchFamily="18" charset="0"/>
              </a:rPr>
              <a:t>	</a:t>
            </a:r>
          </a:p>
          <a:p>
            <a:r>
              <a:rPr lang="ru-RU" sz="1400" i="1" dirty="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В </a:t>
            </a:r>
            <a:r>
              <a:rPr lang="ru-RU" sz="1400" i="1" dirty="0">
                <a:latin typeface="Times New Roman" panose="02020603050405020304" pitchFamily="18" charset="0"/>
                <a:cs typeface="Times New Roman" panose="02020603050405020304" pitchFamily="18" charset="0"/>
              </a:rPr>
              <a:t>случае отказа продавца в удовлетворении требований, дальнейшее разрешение спора возможно в судебном порядке, где каждая сторона </a:t>
            </a:r>
            <a:r>
              <a:rPr lang="ru-RU" sz="1400" i="1" dirty="0" smtClean="0">
                <a:latin typeface="Times New Roman" panose="02020603050405020304" pitchFamily="18" charset="0"/>
                <a:cs typeface="Times New Roman" panose="02020603050405020304" pitchFamily="18" charset="0"/>
              </a:rPr>
              <a:t>должна </a:t>
            </a:r>
            <a:r>
              <a:rPr lang="ru-RU" sz="1400" i="1" dirty="0">
                <a:latin typeface="Times New Roman" panose="02020603050405020304" pitchFamily="18" charset="0"/>
                <a:cs typeface="Times New Roman" panose="02020603050405020304" pitchFamily="18" charset="0"/>
              </a:rPr>
              <a:t>доказать те обстоятельства, на которые она ссылается, как на основания своих требований и возражений, если иное не предусмотрено федеральным законом</a:t>
            </a:r>
            <a:r>
              <a:rPr lang="ru-RU" sz="1400" i="1" dirty="0" smtClean="0">
                <a:latin typeface="Times New Roman" panose="02020603050405020304" pitchFamily="18" charset="0"/>
                <a:cs typeface="Times New Roman" panose="02020603050405020304" pitchFamily="18" charset="0"/>
              </a:rPr>
              <a:t>.</a:t>
            </a:r>
          </a:p>
          <a:p>
            <a:endParaRPr lang="ru-RU" sz="1400" i="1" dirty="0">
              <a:latin typeface="Times New Roman" panose="02020603050405020304" pitchFamily="18" charset="0"/>
              <a:cs typeface="Times New Roman" panose="02020603050405020304" pitchFamily="18" charset="0"/>
            </a:endParaRPr>
          </a:p>
          <a:p>
            <a:r>
              <a:rPr lang="ru-RU" sz="1400" i="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ст.56 Гражданского процессуального кодекса РФ</a:t>
            </a:r>
          </a:p>
        </p:txBody>
      </p:sp>
    </p:spTree>
    <p:extLst>
      <p:ext uri="{BB962C8B-B14F-4D97-AF65-F5344CB8AC3E}">
        <p14:creationId xmlns:p14="http://schemas.microsoft.com/office/powerpoint/2010/main" val="146082790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1384" y="1916832"/>
            <a:ext cx="8568952" cy="2585323"/>
          </a:xfrm>
          <a:prstGeom prst="rect">
            <a:avLst/>
          </a:prstGeom>
        </p:spPr>
        <p:txBody>
          <a:bodyPr wrap="square">
            <a:spAutoFit/>
          </a:bodyPr>
          <a:lstStyle/>
          <a:p>
            <a:pPr algn="just"/>
            <a:r>
              <a:rPr lang="ru-RU" b="1" dirty="0" smtClean="0"/>
              <a:t>	</a:t>
            </a:r>
            <a:r>
              <a:rPr lang="ru-RU" sz="1600" b="1" dirty="0" smtClean="0">
                <a:latin typeface="Times New Roman" panose="02020603050405020304" pitchFamily="18" charset="0"/>
                <a:cs typeface="Times New Roman" panose="02020603050405020304" pitchFamily="18" charset="0"/>
              </a:rPr>
              <a:t>Развитие </a:t>
            </a:r>
            <a:r>
              <a:rPr lang="ru-RU" sz="1600" b="1" dirty="0">
                <a:latin typeface="Times New Roman" panose="02020603050405020304" pitchFamily="18" charset="0"/>
                <a:cs typeface="Times New Roman" panose="02020603050405020304" pitchFamily="18" charset="0"/>
              </a:rPr>
              <a:t>современных систем информирования, просвещения населения по вопросам защиты прав потребителей</a:t>
            </a:r>
            <a:r>
              <a:rPr lang="ru-RU" sz="1600" b="1" dirty="0" smtClean="0">
                <a:latin typeface="Times New Roman" panose="02020603050405020304" pitchFamily="18" charset="0"/>
                <a:cs typeface="Times New Roman" panose="02020603050405020304" pitchFamily="18" charset="0"/>
              </a:rPr>
              <a:t>.</a:t>
            </a:r>
          </a:p>
          <a:p>
            <a:pPr algn="just"/>
            <a:endParaRPr lang="ru-RU" sz="1600" b="1" dirty="0">
              <a:latin typeface="Times New Roman" panose="02020603050405020304" pitchFamily="18"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В </a:t>
            </a:r>
            <a:r>
              <a:rPr lang="ru-RU" sz="1600" i="1" dirty="0">
                <a:latin typeface="Times New Roman" panose="02020603050405020304" pitchFamily="18" charset="0"/>
                <a:cs typeface="Times New Roman" panose="02020603050405020304" pitchFamily="18" charset="0"/>
              </a:rPr>
              <a:t>Управлении работает общественная приемная, бесплатная телефонная «горячая линия», информационные материалы публикуются на сайте Управления</a:t>
            </a:r>
            <a:r>
              <a:rPr lang="ru-RU" sz="1600" i="1" dirty="0" smtClean="0">
                <a:latin typeface="Times New Roman" panose="02020603050405020304" pitchFamily="18" charset="0"/>
                <a:cs typeface="Times New Roman" panose="02020603050405020304" pitchFamily="18" charset="0"/>
              </a:rPr>
              <a:t>, созданном </a:t>
            </a:r>
            <a:r>
              <a:rPr lang="ru-RU" sz="1600" i="1" dirty="0" err="1" smtClean="0">
                <a:latin typeface="Times New Roman" panose="02020603050405020304" pitchFamily="18" charset="0"/>
                <a:cs typeface="Times New Roman" panose="02020603050405020304" pitchFamily="18" charset="0"/>
              </a:rPr>
              <a:t>Роспотребнадзором</a:t>
            </a:r>
            <a:r>
              <a:rPr lang="ru-RU" sz="1600" i="1" dirty="0" smtClean="0">
                <a:latin typeface="Times New Roman" panose="02020603050405020304" pitchFamily="18" charset="0"/>
                <a:cs typeface="Times New Roman" panose="02020603050405020304" pitchFamily="18" charset="0"/>
              </a:rPr>
              <a:t> ресурсе ГИС ЗПП, </a:t>
            </a:r>
            <a:r>
              <a:rPr lang="ru-RU" sz="1600" i="1" dirty="0">
                <a:latin typeface="Times New Roman" panose="02020603050405020304" pitchFamily="18" charset="0"/>
                <a:cs typeface="Times New Roman" panose="02020603050405020304" pitchFamily="18" charset="0"/>
              </a:rPr>
              <a:t>в средствах массовой информации, </a:t>
            </a:r>
            <a:r>
              <a:rPr lang="ru-RU" sz="1600" i="1" dirty="0" smtClean="0">
                <a:latin typeface="Times New Roman" panose="02020603050405020304" pitchFamily="18" charset="0"/>
                <a:cs typeface="Times New Roman" panose="02020603050405020304" pitchFamily="18" charset="0"/>
              </a:rPr>
              <a:t>информирование </a:t>
            </a:r>
            <a:r>
              <a:rPr lang="ru-RU" sz="1600" i="1" dirty="0">
                <a:latin typeface="Times New Roman" panose="02020603050405020304" pitchFamily="18" charset="0"/>
                <a:cs typeface="Times New Roman" panose="02020603050405020304" pitchFamily="18" charset="0"/>
              </a:rPr>
              <a:t>жителей районов </a:t>
            </a:r>
            <a:r>
              <a:rPr lang="ru-RU" sz="1600" i="1" dirty="0" smtClean="0">
                <a:latin typeface="Times New Roman" panose="02020603050405020304" pitchFamily="18" charset="0"/>
                <a:cs typeface="Times New Roman" panose="02020603050405020304" pitchFamily="18" charset="0"/>
              </a:rPr>
              <a:t>области происходит </a:t>
            </a:r>
            <a:r>
              <a:rPr lang="ru-RU" sz="1600" i="1" dirty="0">
                <a:latin typeface="Times New Roman" panose="02020603050405020304" pitchFamily="18" charset="0"/>
                <a:cs typeface="Times New Roman" panose="02020603050405020304" pitchFamily="18" charset="0"/>
              </a:rPr>
              <a:t>с помощью сайтов районных администраций. В районных центрах проводятся выездные консультации </a:t>
            </a:r>
            <a:r>
              <a:rPr lang="ru-RU" sz="1600" i="1" dirty="0" smtClean="0">
                <a:latin typeface="Times New Roman" panose="02020603050405020304" pitchFamily="18" charset="0"/>
                <a:cs typeface="Times New Roman" panose="02020603050405020304" pitchFamily="18" charset="0"/>
              </a:rPr>
              <a:t>специалистов Управления </a:t>
            </a:r>
            <a:r>
              <a:rPr lang="ru-RU" sz="1600" i="1" dirty="0">
                <a:latin typeface="Times New Roman" panose="02020603050405020304" pitchFamily="18" charset="0"/>
                <a:cs typeface="Times New Roman" panose="02020603050405020304" pitchFamily="18" charset="0"/>
              </a:rPr>
              <a:t>Роспотребнадзора </a:t>
            </a:r>
            <a:r>
              <a:rPr lang="ru-RU" sz="1600" i="1" dirty="0" smtClean="0">
                <a:latin typeface="Times New Roman" panose="02020603050405020304" pitchFamily="18" charset="0"/>
                <a:cs typeface="Times New Roman" panose="02020603050405020304" pitchFamily="18" charset="0"/>
              </a:rPr>
              <a:t>и </a:t>
            </a:r>
            <a:r>
              <a:rPr lang="ru-RU" sz="1600" i="1" dirty="0">
                <a:latin typeface="Times New Roman" panose="02020603050405020304" pitchFamily="18" charset="0"/>
                <a:cs typeface="Times New Roman" panose="02020603050405020304" pitchFamily="18" charset="0"/>
              </a:rPr>
              <a:t>ФБУЗ «Центр гигиены и эпидемиологии в </a:t>
            </a:r>
            <a:r>
              <a:rPr lang="ru-RU" sz="1600" i="1" dirty="0" smtClean="0">
                <a:latin typeface="Times New Roman" panose="02020603050405020304" pitchFamily="18" charset="0"/>
                <a:cs typeface="Times New Roman" panose="02020603050405020304" pitchFamily="18" charset="0"/>
              </a:rPr>
              <a:t>Кировской </a:t>
            </a:r>
            <a:r>
              <a:rPr lang="ru-RU" sz="1600" i="1" dirty="0">
                <a:latin typeface="Times New Roman" panose="02020603050405020304" pitchFamily="18" charset="0"/>
                <a:cs typeface="Times New Roman" panose="02020603050405020304" pitchFamily="18" charset="0"/>
              </a:rPr>
              <a:t>области</a:t>
            </a:r>
            <a:r>
              <a:rPr lang="ru-RU" sz="1600" i="1" dirty="0" smtClean="0">
                <a:latin typeface="Times New Roman" panose="02020603050405020304" pitchFamily="18" charset="0"/>
                <a:cs typeface="Times New Roman" panose="02020603050405020304" pitchFamily="18" charset="0"/>
              </a:rPr>
              <a:t>», факультативные </a:t>
            </a:r>
            <a:r>
              <a:rPr lang="ru-RU" sz="1600" i="1" dirty="0">
                <a:latin typeface="Times New Roman" panose="02020603050405020304" pitchFamily="18" charset="0"/>
                <a:cs typeface="Times New Roman" panose="02020603050405020304" pitchFamily="18" charset="0"/>
              </a:rPr>
              <a:t>уроки, лекции в </a:t>
            </a:r>
            <a:r>
              <a:rPr lang="ru-RU" sz="1600" i="1" dirty="0" smtClean="0">
                <a:latin typeface="Times New Roman" panose="02020603050405020304" pitchFamily="18" charset="0"/>
                <a:cs typeface="Times New Roman" panose="02020603050405020304" pitchFamily="18" charset="0"/>
              </a:rPr>
              <a:t>общественных и образовательных </a:t>
            </a:r>
            <a:r>
              <a:rPr lang="ru-RU" sz="1600" i="1" dirty="0">
                <a:latin typeface="Times New Roman" panose="02020603050405020304" pitchFamily="18" charset="0"/>
                <a:cs typeface="Times New Roman" panose="02020603050405020304" pitchFamily="18" charset="0"/>
              </a:rPr>
              <a:t>учреждениях области</a:t>
            </a:r>
            <a:r>
              <a:rPr lang="ru-RU" sz="1600" i="1" dirty="0" smtClean="0">
                <a:latin typeface="Times New Roman" panose="02020603050405020304" pitchFamily="18" charset="0"/>
                <a:cs typeface="Times New Roman" panose="02020603050405020304" pitchFamily="18" charset="0"/>
              </a:rPr>
              <a:t>.</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307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9751" y="1484784"/>
            <a:ext cx="9217024" cy="3816429"/>
          </a:xfrm>
          <a:prstGeom prst="rect">
            <a:avLst/>
          </a:prstGeom>
        </p:spPr>
        <p:txBody>
          <a:bodyPr wrap="square">
            <a:spAutoFit/>
          </a:bodyPr>
          <a:lstStyle/>
          <a:p>
            <a:pPr algn="just"/>
            <a:r>
              <a:rPr lang="ru-RU" dirty="0" smtClean="0"/>
              <a:t>	</a:t>
            </a:r>
            <a:r>
              <a:rPr lang="ru-RU" sz="1600" b="1" dirty="0" smtClean="0">
                <a:latin typeface="Times New Roman" panose="02020603050405020304" pitchFamily="18" charset="0"/>
                <a:cs typeface="Times New Roman" panose="02020603050405020304" pitchFamily="18" charset="0"/>
              </a:rPr>
              <a:t>Просим </a:t>
            </a:r>
            <a:r>
              <a:rPr lang="ru-RU" sz="1600" b="1" dirty="0">
                <a:latin typeface="Times New Roman" panose="02020603050405020304" pitchFamily="18" charset="0"/>
                <a:cs typeface="Times New Roman" panose="02020603050405020304" pitchFamily="18" charset="0"/>
              </a:rPr>
              <a:t>пояснить вопрос: Что делать, если были установлены пластиковые окна ненадлежащего качества (монтаж окон был выполнен с нарушением технологий). Как добиться исправления обнаруженных недостатков</a:t>
            </a:r>
            <a:r>
              <a:rPr lang="ru-RU" sz="1600" b="1" dirty="0" smtClean="0">
                <a:latin typeface="Times New Roman" panose="02020603050405020304" pitchFamily="18" charset="0"/>
                <a:cs typeface="Times New Roman" panose="02020603050405020304" pitchFamily="18" charset="0"/>
              </a:rPr>
              <a:t>?</a:t>
            </a:r>
          </a:p>
          <a:p>
            <a:pPr algn="just"/>
            <a:r>
              <a:rPr lang="ru-RU" sz="1600" dirty="0" smtClean="0">
                <a:latin typeface="Times New Roman" panose="02020603050405020304" pitchFamily="18" charset="0"/>
                <a:cs typeface="Times New Roman" panose="02020603050405020304" pitchFamily="18" charset="0"/>
              </a:rPr>
              <a:t>	</a:t>
            </a:r>
          </a:p>
          <a:p>
            <a:pPr algn="just"/>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В </a:t>
            </a:r>
            <a:r>
              <a:rPr lang="ru-RU" sz="1600" i="1" dirty="0">
                <a:latin typeface="Times New Roman" panose="02020603050405020304" pitchFamily="18" charset="0"/>
                <a:cs typeface="Times New Roman" panose="02020603050405020304" pitchFamily="18" charset="0"/>
              </a:rPr>
              <a:t>данной ситуации важно обратить внимание на условия договора, заключенного с исполнителем. Входит ли в обязанности исполнителя по условиям договора установка окон, либо производится силами потребителя или третьими лицами.</a:t>
            </a:r>
          </a:p>
          <a:p>
            <a:pPr algn="just"/>
            <a:r>
              <a:rPr lang="ru-RU" sz="1600" i="1" dirty="0" smtClean="0">
                <a:latin typeface="Times New Roman" panose="02020603050405020304" pitchFamily="18" charset="0"/>
                <a:cs typeface="Times New Roman" panose="02020603050405020304" pitchFamily="18" charset="0"/>
              </a:rPr>
              <a:t>	В </a:t>
            </a:r>
            <a:r>
              <a:rPr lang="ru-RU" sz="1600" i="1" dirty="0">
                <a:latin typeface="Times New Roman" panose="02020603050405020304" pitchFamily="18" charset="0"/>
                <a:cs typeface="Times New Roman" panose="02020603050405020304" pitchFamily="18" charset="0"/>
              </a:rPr>
              <a:t>случае установки силами продавца, потребитель вправе обратиться в его адрес с соответствующей письменной претензией. Претензия составляется в двух экземплярах, на экземпляре потребителя ставится отметка о вручении, либо он направляются на адрес продавца/исполнителя заказным письмом с уведомлением</a:t>
            </a:r>
            <a:r>
              <a:rPr lang="ru-RU" sz="1600" i="1" dirty="0" smtClean="0">
                <a:latin typeface="Times New Roman" panose="02020603050405020304" pitchFamily="18" charset="0"/>
                <a:cs typeface="Times New Roman" panose="02020603050405020304" pitchFamily="18" charset="0"/>
              </a:rPr>
              <a:t>.</a:t>
            </a:r>
          </a:p>
          <a:p>
            <a:pPr algn="just"/>
            <a:r>
              <a:rPr lang="ru-RU" sz="1600" b="1" dirty="0" smtClean="0">
                <a:latin typeface="Times New Roman" panose="02020603050405020304" pitchFamily="18" charset="0"/>
                <a:cs typeface="Times New Roman" panose="02020603050405020304" pitchFamily="18" charset="0"/>
              </a:rPr>
              <a:t>	</a:t>
            </a:r>
          </a:p>
          <a:p>
            <a:pPr algn="just"/>
            <a:r>
              <a:rPr lang="ru-RU" sz="1600" b="1" dirty="0" smtClean="0">
                <a:latin typeface="Times New Roman" panose="02020603050405020304" pitchFamily="18" charset="0"/>
                <a:cs typeface="Times New Roman" panose="02020603050405020304" pitchFamily="18" charset="0"/>
              </a:rPr>
              <a:t>	Постановление </a:t>
            </a:r>
            <a:r>
              <a:rPr lang="ru-RU" sz="1600" b="1" dirty="0">
                <a:latin typeface="Times New Roman" panose="02020603050405020304" pitchFamily="18" charset="0"/>
                <a:cs typeface="Times New Roman" panose="02020603050405020304" pitchFamily="18" charset="0"/>
              </a:rPr>
              <a:t>Правительства РФ от 21.09.2020 </a:t>
            </a:r>
            <a:r>
              <a:rPr lang="ru-RU" sz="1600" b="1" dirty="0" smtClean="0">
                <a:latin typeface="Times New Roman" panose="02020603050405020304" pitchFamily="18" charset="0"/>
                <a:cs typeface="Times New Roman" panose="02020603050405020304" pitchFamily="18" charset="0"/>
              </a:rPr>
              <a:t>№ 1514 «Об </a:t>
            </a:r>
            <a:r>
              <a:rPr lang="ru-RU" sz="1600" b="1" dirty="0">
                <a:latin typeface="Times New Roman" panose="02020603050405020304" pitchFamily="18" charset="0"/>
                <a:cs typeface="Times New Roman" panose="02020603050405020304" pitchFamily="18" charset="0"/>
              </a:rPr>
              <a:t>утверждении Правил бытового обслуживания </a:t>
            </a:r>
            <a:r>
              <a:rPr lang="ru-RU" sz="1600" b="1" dirty="0" smtClean="0">
                <a:latin typeface="Times New Roman" panose="02020603050405020304" pitchFamily="18" charset="0"/>
                <a:cs typeface="Times New Roman" panose="02020603050405020304" pitchFamily="18" charset="0"/>
              </a:rPr>
              <a:t>населения»</a:t>
            </a:r>
            <a:endParaRPr lang="ru-RU" sz="1600" b="1" dirty="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788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59896" y="474345"/>
            <a:ext cx="6552728" cy="6186309"/>
          </a:xfrm>
          <a:prstGeom prst="rect">
            <a:avLst/>
          </a:prstGeom>
        </p:spPr>
        <p:txBody>
          <a:bodyPr wrap="square">
            <a:spAutoFit/>
          </a:bodyPr>
          <a:lstStyle/>
          <a:p>
            <a:r>
              <a:rPr lang="ru-RU" dirty="0" smtClean="0"/>
              <a:t>	В </a:t>
            </a:r>
            <a:r>
              <a:rPr lang="ru-RU" dirty="0"/>
              <a:t>рамках состоявшихся 21 марта 2023 года в Москве переговоров между Президентом Российской Федерации Владимиром Путиным и Председателем Китайской Народной Республики Си </a:t>
            </a:r>
            <a:r>
              <a:rPr lang="ru-RU" dirty="0" err="1"/>
              <a:t>Цзиньпином</a:t>
            </a:r>
            <a:r>
              <a:rPr lang="ru-RU" dirty="0"/>
              <a:t> между </a:t>
            </a:r>
            <a:r>
              <a:rPr lang="ru-RU" dirty="0" err="1"/>
              <a:t>Роспотребнадзором</a:t>
            </a:r>
            <a:r>
              <a:rPr lang="ru-RU" dirty="0"/>
              <a:t> и Главным Государственным Управлением по контролю и регулированию рынка Китайской Народной Республики подписан Меморандум о взаимопонимании и сотрудничестве в сфере защиты прав потребителей.</a:t>
            </a:r>
          </a:p>
          <a:p>
            <a:r>
              <a:rPr lang="ru-RU" dirty="0" smtClean="0"/>
              <a:t>	Подписание </a:t>
            </a:r>
            <a:r>
              <a:rPr lang="ru-RU" dirty="0"/>
              <a:t>документа направлено на активизацию и укрепление российско-китайского межведомственного взаимодействия, выстраивание рабочих контактов и формирование механизмов </a:t>
            </a:r>
            <a:r>
              <a:rPr lang="ru-RU" dirty="0" err="1"/>
              <a:t>межстранового</a:t>
            </a:r>
            <a:r>
              <a:rPr lang="ru-RU" dirty="0"/>
              <a:t> сотрудничества по линии защиты прав потребителей, включая ее трансграничный и электронный сегменты.</a:t>
            </a:r>
          </a:p>
          <a:p>
            <a:r>
              <a:rPr lang="ru-RU" dirty="0" smtClean="0"/>
              <a:t>	Реализация </a:t>
            </a:r>
            <a:r>
              <a:rPr lang="ru-RU" dirty="0"/>
              <a:t>Меморандума призвана способствовать выработке единых подходов и предложений по реализации проектов и решении общих для России и Китая задач по обеспечению защиты прав потребителей на международных и региональных площадках, включая ШОС и БРИКС.</a:t>
            </a:r>
          </a:p>
        </p:txBody>
      </p:sp>
      <p:pic>
        <p:nvPicPr>
          <p:cNvPr id="1026" name="Picture 2" descr="C:\Users\Milyutina_IV\Desktop\c5134959436bf5b1086d774346166a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9" y="2780928"/>
            <a:ext cx="4784601"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360" y="1457312"/>
            <a:ext cx="4536504" cy="1015663"/>
          </a:xfrm>
          <a:prstGeom prst="rect">
            <a:avLst/>
          </a:prstGeom>
          <a:noFill/>
        </p:spPr>
        <p:txBody>
          <a:bodyPr wrap="square" rtlCol="0">
            <a:spAutoFit/>
          </a:bodyPr>
          <a:lstStyle/>
          <a:p>
            <a:pPr algn="ctr"/>
            <a:r>
              <a:rPr lang="ru-RU" sz="2000" b="1" i="1" dirty="0"/>
              <a:t>Меморандум о взаимопонимании </a:t>
            </a:r>
            <a:endParaRPr lang="ru-RU" sz="2000" b="1" i="1" dirty="0" smtClean="0"/>
          </a:p>
          <a:p>
            <a:pPr algn="ctr"/>
            <a:r>
              <a:rPr lang="ru-RU" sz="2000" b="1" i="1" dirty="0" smtClean="0"/>
              <a:t>и </a:t>
            </a:r>
            <a:r>
              <a:rPr lang="ru-RU" sz="2000" b="1" i="1" dirty="0"/>
              <a:t>сотрудничестве в сфере </a:t>
            </a:r>
            <a:endParaRPr lang="ru-RU" sz="2000" b="1" i="1" dirty="0" smtClean="0"/>
          </a:p>
          <a:p>
            <a:pPr algn="ctr"/>
            <a:r>
              <a:rPr lang="ru-RU" sz="2000" b="1" i="1" dirty="0" smtClean="0"/>
              <a:t>защиты </a:t>
            </a:r>
            <a:r>
              <a:rPr lang="ru-RU" sz="2000" b="1" i="1" dirty="0"/>
              <a:t>прав потребителей</a:t>
            </a:r>
          </a:p>
        </p:txBody>
      </p:sp>
    </p:spTree>
    <p:extLst>
      <p:ext uri="{BB962C8B-B14F-4D97-AF65-F5344CB8AC3E}">
        <p14:creationId xmlns:p14="http://schemas.microsoft.com/office/powerpoint/2010/main" val="215883163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79377" y="1340768"/>
            <a:ext cx="9001000" cy="3354765"/>
          </a:xfrm>
          <a:prstGeom prst="rect">
            <a:avLst/>
          </a:prstGeom>
        </p:spPr>
        <p:txBody>
          <a:bodyPr wrap="square">
            <a:spAutoFit/>
          </a:bodyPr>
          <a:lstStyle/>
          <a:p>
            <a:pPr algn="just"/>
            <a:r>
              <a:rPr lang="ru-RU" b="1" dirty="0" smtClean="0"/>
              <a:t>	</a:t>
            </a:r>
            <a:r>
              <a:rPr lang="ru-RU" sz="1600" b="1" dirty="0" smtClean="0">
                <a:latin typeface="Times New Roman" panose="02020603050405020304" pitchFamily="18" charset="0"/>
                <a:cs typeface="Times New Roman" panose="02020603050405020304" pitchFamily="18" charset="0"/>
              </a:rPr>
              <a:t>Защита </a:t>
            </a:r>
            <a:r>
              <a:rPr lang="ru-RU" sz="1600" b="1" dirty="0">
                <a:latin typeface="Times New Roman" panose="02020603050405020304" pitchFamily="18" charset="0"/>
                <a:cs typeface="Times New Roman" panose="02020603050405020304" pitchFamily="18" charset="0"/>
              </a:rPr>
              <a:t>прав потребителей при приобретении товаров на </a:t>
            </a:r>
            <a:r>
              <a:rPr lang="ru-RU" sz="1600" b="1" dirty="0" smtClean="0">
                <a:latin typeface="Times New Roman" panose="02020603050405020304" pitchFamily="18" charset="0"/>
                <a:cs typeface="Times New Roman" panose="02020603050405020304" pitchFamily="18" charset="0"/>
              </a:rPr>
              <a:t>ярмарках</a:t>
            </a:r>
          </a:p>
          <a:p>
            <a:pPr algn="just"/>
            <a:r>
              <a:rPr lang="ru-RU" sz="1600" i="1" dirty="0" smtClean="0">
                <a:latin typeface="Times New Roman" panose="02020603050405020304" pitchFamily="18" charset="0"/>
                <a:cs typeface="Times New Roman" panose="02020603050405020304" pitchFamily="18" charset="0"/>
              </a:rPr>
              <a:t>	</a:t>
            </a:r>
          </a:p>
          <a:p>
            <a:pPr algn="just"/>
            <a:r>
              <a:rPr lang="ru-RU" sz="1600" i="1" dirty="0" smtClean="0">
                <a:latin typeface="Times New Roman" panose="02020603050405020304" pitchFamily="18" charset="0"/>
                <a:cs typeface="Times New Roman" panose="02020603050405020304" pitchFamily="18" charset="0"/>
              </a:rPr>
              <a:t>	Продавец </a:t>
            </a:r>
            <a:r>
              <a:rPr lang="ru-RU" sz="1600" i="1" dirty="0">
                <a:latin typeface="Times New Roman" panose="02020603050405020304" pitchFamily="18" charset="0"/>
                <a:cs typeface="Times New Roman" panose="02020603050405020304" pitchFamily="18" charset="0"/>
              </a:rPr>
              <a:t>обязан довести до сведения покупателя фирменное наименование (наименование) своей организации, место ее нахождения (адрес) и режим работы, размещая указанную информацию на вывеске организации.</a:t>
            </a:r>
          </a:p>
          <a:p>
            <a:pPr algn="just"/>
            <a:r>
              <a:rPr lang="ru-RU" sz="1600" i="1" dirty="0" smtClean="0">
                <a:latin typeface="Times New Roman" panose="02020603050405020304" pitchFamily="18" charset="0"/>
                <a:cs typeface="Times New Roman" panose="02020603050405020304" pitchFamily="18" charset="0"/>
              </a:rPr>
              <a:t>	Потребителю </a:t>
            </a:r>
            <a:r>
              <a:rPr lang="ru-RU" sz="1600" i="1" dirty="0">
                <a:latin typeface="Times New Roman" panose="02020603050405020304" pitchFamily="18" charset="0"/>
                <a:cs typeface="Times New Roman" panose="02020603050405020304" pitchFamily="18" charset="0"/>
              </a:rPr>
              <a:t>при приобретении товара у продавца на ярмарке рекомендуется сохранять информацию о продавце и его юридическом адресе для последующей возможности обратиться  в адрес продавца с претензией</a:t>
            </a:r>
            <a:r>
              <a:rPr lang="ru-RU" sz="1600" i="1" dirty="0" smtClean="0">
                <a:latin typeface="Times New Roman" panose="02020603050405020304" pitchFamily="18" charset="0"/>
                <a:cs typeface="Times New Roman" panose="02020603050405020304" pitchFamily="18" charset="0"/>
              </a:rPr>
              <a:t>.</a:t>
            </a:r>
          </a:p>
          <a:p>
            <a:pPr algn="just"/>
            <a:r>
              <a:rPr lang="ru-RU" sz="1600" i="1" dirty="0" smtClean="0">
                <a:latin typeface="Times New Roman" panose="02020603050405020304" pitchFamily="18" charset="0"/>
                <a:cs typeface="Times New Roman" panose="02020603050405020304" pitchFamily="18" charset="0"/>
              </a:rPr>
              <a:t>	</a:t>
            </a:r>
          </a:p>
          <a:p>
            <a:pPr algn="just"/>
            <a:r>
              <a:rPr lang="ru-RU" sz="1600" b="1" i="1"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Закон </a:t>
            </a:r>
            <a:r>
              <a:rPr lang="ru-RU" sz="1600" b="1" dirty="0">
                <a:latin typeface="Times New Roman" panose="02020603050405020304" pitchFamily="18" charset="0"/>
                <a:cs typeface="Times New Roman" panose="02020603050405020304" pitchFamily="18" charset="0"/>
              </a:rPr>
              <a:t>РФ от 07.02.1992 № 2300-1 «О защите прав потребителей», Правила продажи товаров по договору розничной купли-продажи, утвержденными Постановлением Правительства РФ от 31.12.2020 № 2463</a:t>
            </a:r>
          </a:p>
          <a:p>
            <a:endParaRPr lang="ru-RU" i="1" dirty="0"/>
          </a:p>
        </p:txBody>
      </p:sp>
    </p:spTree>
    <p:extLst>
      <p:ext uri="{BB962C8B-B14F-4D97-AF65-F5344CB8AC3E}">
        <p14:creationId xmlns:p14="http://schemas.microsoft.com/office/powerpoint/2010/main" val="290765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66162" y="1628800"/>
            <a:ext cx="9114214" cy="2062103"/>
          </a:xfrm>
          <a:prstGeom prst="rect">
            <a:avLst/>
          </a:prstGeom>
        </p:spPr>
        <p:txBody>
          <a:bodyPr wrap="square">
            <a:spAutoFit/>
          </a:bodyPr>
          <a:lstStyle/>
          <a:p>
            <a:r>
              <a:rPr lang="ru-RU" sz="1400" b="1" dirty="0" smtClean="0"/>
              <a:t>	</a:t>
            </a:r>
            <a:r>
              <a:rPr lang="ru-RU" sz="1600" b="1" dirty="0" smtClean="0">
                <a:latin typeface="Times New Roman" panose="02020603050405020304" pitchFamily="18" charset="0"/>
                <a:cs typeface="Times New Roman" panose="02020603050405020304" pitchFamily="18" charset="0"/>
              </a:rPr>
              <a:t>Вопрос </a:t>
            </a:r>
            <a:r>
              <a:rPr lang="ru-RU" sz="1600" b="1" dirty="0">
                <a:latin typeface="Times New Roman" panose="02020603050405020304" pitchFamily="18" charset="0"/>
                <a:cs typeface="Times New Roman" panose="02020603050405020304" pitchFamily="18" charset="0"/>
              </a:rPr>
              <a:t>о маркировке товаров и что нужно знать по данному вопросу потребителю</a:t>
            </a:r>
            <a:r>
              <a:rPr lang="ru-RU" sz="1600" b="1" dirty="0" smtClean="0">
                <a:latin typeface="Times New Roman" panose="02020603050405020304" pitchFamily="18" charset="0"/>
                <a:cs typeface="Times New Roman" panose="02020603050405020304" pitchFamily="18" charset="0"/>
              </a:rPr>
              <a:t>?</a:t>
            </a:r>
          </a:p>
          <a:p>
            <a:pPr algn="just"/>
            <a:r>
              <a:rPr lang="ru-RU" sz="1600" i="1" dirty="0" smtClean="0">
                <a:latin typeface="Times New Roman" panose="02020603050405020304" pitchFamily="18" charset="0"/>
                <a:cs typeface="Times New Roman" panose="02020603050405020304" pitchFamily="18" charset="0"/>
              </a:rPr>
              <a:t>	</a:t>
            </a:r>
          </a:p>
          <a:p>
            <a:pPr algn="just"/>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Требования </a:t>
            </a:r>
            <a:r>
              <a:rPr lang="ru-RU" sz="1600" i="1" dirty="0">
                <a:latin typeface="Times New Roman" panose="02020603050405020304" pitchFamily="18" charset="0"/>
                <a:cs typeface="Times New Roman" panose="02020603050405020304" pitchFamily="18" charset="0"/>
              </a:rPr>
              <a:t>к маркировке товаров определены положениями ст. 9 Закона РФ от 07.02.1992 № 2300-1 «О защите прав потребителей»; ГОСТами; Техническими регламентами Таможенного союза.</a:t>
            </a:r>
          </a:p>
          <a:p>
            <a:pPr algn="just"/>
            <a:r>
              <a:rPr lang="ru-RU" sz="1600" i="1" dirty="0" smtClean="0">
                <a:latin typeface="Times New Roman" panose="02020603050405020304" pitchFamily="18" charset="0"/>
                <a:cs typeface="Times New Roman" panose="02020603050405020304" pitchFamily="18" charset="0"/>
              </a:rPr>
              <a:t>	Порядок </a:t>
            </a:r>
            <a:r>
              <a:rPr lang="ru-RU" sz="1600" i="1" dirty="0">
                <a:latin typeface="Times New Roman" panose="02020603050405020304" pitchFamily="18" charset="0"/>
                <a:cs typeface="Times New Roman" panose="02020603050405020304" pitchFamily="18" charset="0"/>
              </a:rPr>
              <a:t>введения товаров в оборот, оборота и реализации товара (вывода из оборота) установлен Постановлением Правительства РФ от 26.04.2019 № 515 «О системе маркировки товаров средствами идентификации и прослеживаемости движения товаров» </a:t>
            </a:r>
          </a:p>
        </p:txBody>
      </p:sp>
    </p:spTree>
    <p:extLst>
      <p:ext uri="{BB962C8B-B14F-4D97-AF65-F5344CB8AC3E}">
        <p14:creationId xmlns:p14="http://schemas.microsoft.com/office/powerpoint/2010/main" val="1613303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3352" y="1700808"/>
            <a:ext cx="9217024" cy="2831544"/>
          </a:xfrm>
          <a:prstGeom prst="rect">
            <a:avLst/>
          </a:prstGeom>
        </p:spPr>
        <p:txBody>
          <a:bodyPr wrap="square">
            <a:spAutoFit/>
          </a:bodyPr>
          <a:lstStyle/>
          <a:p>
            <a:r>
              <a:rPr lang="ru-RU" b="1" dirty="0" smtClean="0"/>
              <a:t>	</a:t>
            </a:r>
            <a:r>
              <a:rPr lang="ru-RU" sz="1600" b="1" dirty="0" smtClean="0">
                <a:latin typeface="Times New Roman" panose="02020603050405020304" pitchFamily="18" charset="0"/>
                <a:cs typeface="Times New Roman" panose="02020603050405020304" pitchFamily="18" charset="0"/>
              </a:rPr>
              <a:t>В </a:t>
            </a:r>
            <a:r>
              <a:rPr lang="ru-RU" sz="1600" b="1" dirty="0">
                <a:latin typeface="Times New Roman" panose="02020603050405020304" pitchFamily="18" charset="0"/>
                <a:cs typeface="Times New Roman" panose="02020603050405020304" pitchFamily="18" charset="0"/>
              </a:rPr>
              <a:t>чем заключаются полномочия </a:t>
            </a:r>
            <a:r>
              <a:rPr lang="ru-RU" sz="1600" b="1" dirty="0">
                <a:solidFill>
                  <a:schemeClr val="accent1"/>
                </a:solidFill>
                <a:latin typeface="Times New Roman" panose="02020603050405020304" pitchFamily="18" charset="0"/>
                <a:cs typeface="Times New Roman" panose="02020603050405020304" pitchFamily="18" charset="0"/>
              </a:rPr>
              <a:t>органов местного самоуправления </a:t>
            </a:r>
            <a:r>
              <a:rPr lang="ru-RU" sz="1600" b="1" dirty="0">
                <a:latin typeface="Times New Roman" panose="02020603050405020304" pitchFamily="18" charset="0"/>
                <a:cs typeface="Times New Roman" panose="02020603050405020304" pitchFamily="18" charset="0"/>
              </a:rPr>
              <a:t>в сфере защиты прав потребителей в период запрета на проведение проверок</a:t>
            </a:r>
            <a:r>
              <a:rPr lang="ru-RU" sz="1600" b="1" dirty="0" smtClean="0">
                <a:latin typeface="Times New Roman" panose="02020603050405020304" pitchFamily="18" charset="0"/>
                <a:cs typeface="Times New Roman" panose="02020603050405020304" pitchFamily="18" charset="0"/>
              </a:rPr>
              <a:t>?</a:t>
            </a:r>
          </a:p>
          <a:p>
            <a:pPr lvl="0"/>
            <a:r>
              <a:rPr lang="ru-RU" sz="1600" dirty="0" smtClean="0">
                <a:latin typeface="Times New Roman" panose="02020603050405020304" pitchFamily="18" charset="0"/>
                <a:cs typeface="Times New Roman" panose="02020603050405020304" pitchFamily="18" charset="0"/>
              </a:rPr>
              <a:t>	</a:t>
            </a:r>
          </a:p>
          <a:p>
            <a:pPr lvl="0"/>
            <a:endParaRPr lang="ru-RU" sz="1600" dirty="0">
              <a:latin typeface="Times New Roman" panose="02020603050405020304" pitchFamily="18" charset="0"/>
              <a:cs typeface="Times New Roman" panose="02020603050405020304" pitchFamily="18" charset="0"/>
            </a:endParaRPr>
          </a:p>
          <a:p>
            <a:pPr lvl="0"/>
            <a:endParaRPr lang="ru-RU" sz="1600" dirty="0" smtClean="0">
              <a:latin typeface="Times New Roman" panose="02020603050405020304" pitchFamily="18" charset="0"/>
              <a:cs typeface="Times New Roman" panose="02020603050405020304" pitchFamily="18" charset="0"/>
            </a:endParaRPr>
          </a:p>
          <a:p>
            <a:pPr lvl="0" algn="just"/>
            <a:r>
              <a:rPr lang="ru-RU" sz="1600"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Проведение </a:t>
            </a:r>
            <a:r>
              <a:rPr lang="ru-RU" sz="1600" i="1" dirty="0">
                <a:latin typeface="Times New Roman" panose="02020603050405020304" pitchFamily="18" charset="0"/>
                <a:cs typeface="Times New Roman" panose="02020603050405020304" pitchFamily="18" charset="0"/>
              </a:rPr>
              <a:t>мер профилактического характера, проведение КНМ при угрозе жизни и здоровью, проведение КНМ по согласованию с прокуратурой и по заданию Президента РФ, консультирование, представительство в судах.</a:t>
            </a:r>
          </a:p>
          <a:p>
            <a:pPr algn="just"/>
            <a:endParaRPr lang="ru-RU" sz="1600" b="1" dirty="0">
              <a:latin typeface="Times New Roman" panose="02020603050405020304" pitchFamily="18" charset="0"/>
              <a:cs typeface="Times New Roman" panose="02020603050405020304" pitchFamily="18" charset="0"/>
            </a:endParaRPr>
          </a:p>
          <a:p>
            <a:pPr algn="just"/>
            <a:r>
              <a:rPr lang="ru-RU" sz="1600" b="1" dirty="0" smtClean="0">
                <a:latin typeface="Times New Roman" panose="02020603050405020304" pitchFamily="18" charset="0"/>
                <a:cs typeface="Times New Roman" panose="02020603050405020304" pitchFamily="18" charset="0"/>
              </a:rPr>
              <a:t>	Федеральный </a:t>
            </a:r>
            <a:r>
              <a:rPr lang="ru-RU" sz="1600" b="1" dirty="0">
                <a:latin typeface="Times New Roman" panose="02020603050405020304" pitchFamily="18" charset="0"/>
                <a:cs typeface="Times New Roman" panose="02020603050405020304" pitchFamily="18" charset="0"/>
              </a:rPr>
              <a:t>закон от 31.07.2020 № 248-ФЗ «О государственном контроле (надзоре и муниципальном контроле в РФ»</a:t>
            </a:r>
          </a:p>
        </p:txBody>
      </p:sp>
    </p:spTree>
    <p:extLst>
      <p:ext uri="{BB962C8B-B14F-4D97-AF65-F5344CB8AC3E}">
        <p14:creationId xmlns:p14="http://schemas.microsoft.com/office/powerpoint/2010/main" val="3633427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352" y="1484784"/>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1384" y="476673"/>
            <a:ext cx="8928992" cy="4031873"/>
          </a:xfrm>
          <a:prstGeom prst="rect">
            <a:avLst/>
          </a:prstGeom>
        </p:spPr>
        <p:txBody>
          <a:bodyPr wrap="square">
            <a:spAutoFit/>
          </a:bodyPr>
          <a:lstStyle/>
          <a:p>
            <a:endParaRPr lang="ru-RU" sz="1600" b="1" dirty="0" smtClean="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a:p>
            <a:endParaRPr lang="ru-RU" sz="1600" b="1" dirty="0" smtClean="0">
              <a:latin typeface="Times New Roman" panose="02020603050405020304" pitchFamily="18" charset="0"/>
              <a:cs typeface="Times New Roman" panose="02020603050405020304" pitchFamily="18" charset="0"/>
            </a:endParaRPr>
          </a:p>
          <a:p>
            <a:r>
              <a:rPr lang="ru-RU" sz="1600" b="1" dirty="0" smtClean="0">
                <a:latin typeface="Times New Roman" panose="02020603050405020304" pitchFamily="18" charset="0"/>
                <a:cs typeface="Times New Roman" panose="02020603050405020304" pitchFamily="18" charset="0"/>
              </a:rPr>
              <a:t>	Порядок </a:t>
            </a:r>
            <a:r>
              <a:rPr lang="ru-RU" sz="1600" b="1" dirty="0">
                <a:latin typeface="Times New Roman" panose="02020603050405020304" pitchFamily="18" charset="0"/>
                <a:cs typeface="Times New Roman" panose="02020603050405020304" pitchFamily="18" charset="0"/>
              </a:rPr>
              <a:t>обработки анонимных обращений по вопросам защиты прав </a:t>
            </a:r>
            <a:r>
              <a:rPr lang="ru-RU" sz="1600" b="1" dirty="0" smtClean="0">
                <a:latin typeface="Times New Roman" panose="02020603050405020304" pitchFamily="18" charset="0"/>
                <a:cs typeface="Times New Roman" panose="02020603050405020304" pitchFamily="18" charset="0"/>
              </a:rPr>
              <a:t>потребителей</a:t>
            </a:r>
          </a:p>
          <a:p>
            <a:r>
              <a:rPr lang="ru-RU" sz="1600" i="1" dirty="0" smtClean="0">
                <a:latin typeface="Times New Roman" panose="02020603050405020304" pitchFamily="18" charset="0"/>
                <a:cs typeface="Times New Roman" panose="02020603050405020304" pitchFamily="18" charset="0"/>
              </a:rPr>
              <a:t>	</a:t>
            </a:r>
          </a:p>
          <a:p>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В </a:t>
            </a:r>
            <a:r>
              <a:rPr lang="ru-RU" sz="1600" i="1" dirty="0">
                <a:latin typeface="Times New Roman" panose="02020603050405020304" pitchFamily="18" charset="0"/>
                <a:cs typeface="Times New Roman" panose="02020603050405020304" pitchFamily="18" charset="0"/>
              </a:rPr>
              <a:t>случае, если в письменном обращении не указаны фамилия гражданина, направившего обращение, или почтовый адрес, по которому должен быть направлен ответ, ответ на обращение не дается. Если в указанном обращении содержатся сведения о подготавливаемом, совершаемом или совершенном противоправном деянии, а также о лице, его подготавливающем, совершающем или совершившем, обращение подлежит направлению в государственный орган в соответствии с его компетенцией</a:t>
            </a:r>
            <a:r>
              <a:rPr lang="ru-RU" sz="1600" i="1" dirty="0" smtClean="0">
                <a:latin typeface="Times New Roman" panose="02020603050405020304" pitchFamily="18" charset="0"/>
                <a:cs typeface="Times New Roman" panose="02020603050405020304" pitchFamily="18" charset="0"/>
              </a:rPr>
              <a:t>.</a:t>
            </a:r>
          </a:p>
          <a:p>
            <a:r>
              <a:rPr lang="ru-RU" sz="1600" i="1" dirty="0" smtClean="0">
                <a:latin typeface="Times New Roman" panose="02020603050405020304" pitchFamily="18" charset="0"/>
                <a:cs typeface="Times New Roman" panose="02020603050405020304" pitchFamily="18" charset="0"/>
              </a:rPr>
              <a:t>	</a:t>
            </a:r>
          </a:p>
          <a:p>
            <a:r>
              <a:rPr lang="ru-RU" sz="1600" b="1" dirty="0" smtClean="0">
                <a:latin typeface="Times New Roman" panose="02020603050405020304" pitchFamily="18" charset="0"/>
                <a:cs typeface="Times New Roman" panose="02020603050405020304" pitchFamily="18" charset="0"/>
              </a:rPr>
              <a:t>ст</a:t>
            </a:r>
            <a:r>
              <a:rPr lang="ru-RU" sz="1600" b="1" dirty="0">
                <a:latin typeface="Times New Roman" panose="02020603050405020304" pitchFamily="18" charset="0"/>
                <a:cs typeface="Times New Roman" panose="02020603050405020304" pitchFamily="18" charset="0"/>
              </a:rPr>
              <a:t>. 11 </a:t>
            </a:r>
            <a:r>
              <a:rPr lang="ru-RU" sz="1600" b="1" dirty="0">
                <a:solidFill>
                  <a:schemeClr val="tx1">
                    <a:lumMod val="95000"/>
                    <a:lumOff val="5000"/>
                  </a:schemeClr>
                </a:solidFill>
                <a:latin typeface="Times New Roman" panose="02020603050405020304" pitchFamily="18" charset="0"/>
                <a:cs typeface="Times New Roman" panose="02020603050405020304" pitchFamily="18" charset="0"/>
              </a:rPr>
              <a:t>Федерального закона от 02.05.2006 N 59-ФЗ «О порядке рассмотрения обращений граждан </a:t>
            </a:r>
            <a:r>
              <a:rPr lang="ru-RU" sz="1600" b="1" dirty="0" smtClean="0">
                <a:solidFill>
                  <a:schemeClr val="tx1">
                    <a:lumMod val="95000"/>
                    <a:lumOff val="5000"/>
                  </a:schemeClr>
                </a:solidFill>
                <a:latin typeface="Times New Roman" panose="02020603050405020304" pitchFamily="18" charset="0"/>
                <a:cs typeface="Times New Roman" panose="02020603050405020304" pitchFamily="18" charset="0"/>
              </a:rPr>
              <a:t>РФ»</a:t>
            </a:r>
            <a:endParaRPr lang="ru-RU" sz="1600"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760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556792"/>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07368" y="980728"/>
            <a:ext cx="11678608" cy="5256584"/>
          </a:xfrm>
        </p:spPr>
        <p:txBody>
          <a:bodyPr/>
          <a:lstStyle/>
          <a:p>
            <a:r>
              <a:rPr lang="ru-RU" sz="1600" b="1" dirty="0" smtClean="0">
                <a:latin typeface="Times New Roman" panose="02020603050405020304" pitchFamily="18" charset="0"/>
                <a:cs typeface="Times New Roman" panose="02020603050405020304" pitchFamily="18" charset="0"/>
              </a:rPr>
              <a:t>	Законом </a:t>
            </a:r>
            <a:r>
              <a:rPr lang="ru-RU" sz="1600" b="1" dirty="0">
                <a:latin typeface="Times New Roman" panose="02020603050405020304" pitchFamily="18" charset="0"/>
                <a:cs typeface="Times New Roman" panose="02020603050405020304" pitchFamily="18" charset="0"/>
              </a:rPr>
              <a:t>РФ от 07.02.1992 № 2300-1 «О защите прав потребителей» предусмотрены следующие неустойки: 0,5% (за просрочку передачи предварительно оплаченного товара), 1% (за просрочку удовлетворения требований потребителя при продаже некачественного товара), 3% (за просрочку выполнения работ и при просрочке удовлетворения требований потребителя при выполнении работ).</a:t>
            </a:r>
            <a:br>
              <a:rPr lang="ru-RU" sz="1600" b="1" dirty="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	Однако </a:t>
            </a:r>
            <a:r>
              <a:rPr lang="ru-RU" sz="1600" b="1" dirty="0">
                <a:latin typeface="Times New Roman" panose="02020603050405020304" pitchFamily="18" charset="0"/>
                <a:cs typeface="Times New Roman" panose="02020603050405020304" pitchFamily="18" charset="0"/>
              </a:rPr>
              <a:t>при заказе изготовления товара по размерам потребителя (например: окна или двери) часто заключается договор купли-продажи, а не договор выполнения работ (оказания услуг). Следовательно, при нарушении сроков передачи товара рассчитывается неустойка в размере 0,5%, как указано в договоре. Возможно ли применение неустойки в размере 3%, что не будет соответствовать условиям договора</a:t>
            </a:r>
            <a:r>
              <a:rPr lang="ru-RU" sz="1600" b="1" dirty="0" smtClean="0">
                <a:latin typeface="Times New Roman" panose="02020603050405020304" pitchFamily="18" charset="0"/>
                <a:cs typeface="Times New Roman" panose="02020603050405020304" pitchFamily="18" charset="0"/>
              </a:rPr>
              <a:t>?</a:t>
            </a:r>
            <a:br>
              <a:rPr lang="ru-RU" sz="1600" b="1"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В данной ситуации важно определять </a:t>
            </a:r>
            <a:r>
              <a:rPr lang="ru-RU" sz="1600" i="1" dirty="0">
                <a:latin typeface="Times New Roman" panose="02020603050405020304" pitchFamily="18" charset="0"/>
                <a:cs typeface="Times New Roman" panose="02020603050405020304" pitchFamily="18" charset="0"/>
              </a:rPr>
              <a:t>буквальное значение условий договора, поскольку тут два варианта. </a:t>
            </a:r>
            <a:br>
              <a:rPr lang="ru-RU" sz="1600" i="1" dirty="0">
                <a:latin typeface="Times New Roman" panose="02020603050405020304" pitchFamily="18" charset="0"/>
                <a:cs typeface="Times New Roman" panose="02020603050405020304" pitchFamily="18" charset="0"/>
              </a:rPr>
            </a:br>
            <a:r>
              <a:rPr lang="ru-RU" sz="1600" i="1" dirty="0">
                <a:latin typeface="Times New Roman" panose="02020603050405020304" pitchFamily="18" charset="0"/>
                <a:cs typeface="Times New Roman" panose="02020603050405020304" pitchFamily="18" charset="0"/>
              </a:rPr>
              <a:t>Или </a:t>
            </a:r>
            <a:r>
              <a:rPr lang="ru-RU" sz="1600" i="1" dirty="0" smtClean="0">
                <a:latin typeface="Times New Roman" panose="02020603050405020304" pitchFamily="18" charset="0"/>
                <a:cs typeface="Times New Roman" panose="02020603050405020304" pitchFamily="18" charset="0"/>
              </a:rPr>
              <a:t>это договор </a:t>
            </a:r>
            <a:r>
              <a:rPr lang="ru-RU" sz="1600" i="1" dirty="0">
                <a:latin typeface="Times New Roman" panose="02020603050405020304" pitchFamily="18" charset="0"/>
                <a:cs typeface="Times New Roman" panose="02020603050405020304" pitchFamily="18" charset="0"/>
              </a:rPr>
              <a:t>купли-продажа с монтажом, либо это изготовление, монтаж с передачей конкретного результата.</a:t>
            </a:r>
            <a:br>
              <a:rPr lang="ru-RU" sz="1600" i="1" dirty="0">
                <a:latin typeface="Times New Roman" panose="02020603050405020304" pitchFamily="18" charset="0"/>
                <a:cs typeface="Times New Roman" panose="02020603050405020304" pitchFamily="18" charset="0"/>
              </a:rPr>
            </a:br>
            <a:r>
              <a:rPr lang="ru-RU" sz="1600" i="1" dirty="0">
                <a:latin typeface="Times New Roman" panose="02020603050405020304" pitchFamily="18" charset="0"/>
                <a:cs typeface="Times New Roman" panose="02020603050405020304" pitchFamily="18" charset="0"/>
              </a:rPr>
              <a:t>В последнем случае как раз при нарушении срока выполнения </a:t>
            </a:r>
            <a:r>
              <a:rPr lang="ru-RU" sz="1600" i="1" dirty="0" smtClean="0">
                <a:latin typeface="Times New Roman" panose="02020603050405020304" pitchFamily="18" charset="0"/>
                <a:cs typeface="Times New Roman" panose="02020603050405020304" pitchFamily="18" charset="0"/>
              </a:rPr>
              <a:t>подряда, потребитель вправе </a:t>
            </a:r>
            <a:r>
              <a:rPr lang="ru-RU" sz="1600" i="1" dirty="0">
                <a:latin typeface="Times New Roman" panose="02020603050405020304" pitchFamily="18" charset="0"/>
                <a:cs typeface="Times New Roman" panose="02020603050405020304" pitchFamily="18" charset="0"/>
              </a:rPr>
              <a:t>потребовать  неустойку (пеню) в размере трех процентов цены выполнения работы.</a:t>
            </a:r>
            <a:br>
              <a:rPr lang="ru-RU" sz="1600" i="1" dirty="0">
                <a:latin typeface="Times New Roman" panose="02020603050405020304" pitchFamily="18" charset="0"/>
                <a:cs typeface="Times New Roman" panose="02020603050405020304" pitchFamily="18" charset="0"/>
              </a:rPr>
            </a:br>
            <a:r>
              <a:rPr lang="ru-RU" sz="1600" i="1" dirty="0" smtClean="0">
                <a:latin typeface="Times New Roman" panose="02020603050405020304" pitchFamily="18" charset="0"/>
                <a:cs typeface="Times New Roman" panose="02020603050405020304" pitchFamily="18" charset="0"/>
              </a:rPr>
              <a:t>	Для </a:t>
            </a:r>
            <a:r>
              <a:rPr lang="ru-RU" sz="1600" i="1" dirty="0">
                <a:latin typeface="Times New Roman" panose="02020603050405020304" pitchFamily="18" charset="0"/>
                <a:cs typeface="Times New Roman" panose="02020603050405020304" pitchFamily="18" charset="0"/>
              </a:rPr>
              <a:t>того, чтобы точно определить, нужно делать анализ заключенного договора.</a:t>
            </a:r>
            <a:br>
              <a:rPr lang="ru-RU" sz="1600" i="1" dirty="0">
                <a:latin typeface="Times New Roman" panose="02020603050405020304" pitchFamily="18" charset="0"/>
                <a:cs typeface="Times New Roman" panose="02020603050405020304" pitchFamily="18" charset="0"/>
              </a:rPr>
            </a:br>
            <a:r>
              <a:rPr lang="ru-RU" sz="1600" i="1" dirty="0" smtClean="0">
                <a:latin typeface="Times New Roman" panose="02020603050405020304" pitchFamily="18" charset="0"/>
                <a:cs typeface="Times New Roman" panose="02020603050405020304" pitchFamily="18" charset="0"/>
              </a:rPr>
              <a:t>	Соответственно </a:t>
            </a:r>
            <a:r>
              <a:rPr lang="ru-RU" sz="1600" i="1" dirty="0">
                <a:latin typeface="Times New Roman" panose="02020603050405020304" pitchFamily="18" charset="0"/>
                <a:cs typeface="Times New Roman" panose="02020603050405020304" pitchFamily="18" charset="0"/>
              </a:rPr>
              <a:t>если фактически сторонами заключен договор на выполнение работ и договором указана неустойка в размере 0,5% за нарушение сроков, потребитель имеет право требовать выплаты неустойки в размере 3% за каждый </a:t>
            </a:r>
            <a:r>
              <a:rPr lang="ru-RU" sz="1600" i="1" dirty="0" smtClean="0">
                <a:latin typeface="Times New Roman" panose="02020603050405020304" pitchFamily="18" charset="0"/>
                <a:cs typeface="Times New Roman" panose="02020603050405020304" pitchFamily="18" charset="0"/>
              </a:rPr>
              <a:t>день.</a:t>
            </a:r>
            <a:r>
              <a:rPr lang="ru-RU" sz="1600" i="1" dirty="0">
                <a:latin typeface="Times New Roman" panose="02020603050405020304" pitchFamily="18" charset="0"/>
                <a:cs typeface="Times New Roman" panose="02020603050405020304" pitchFamily="18" charset="0"/>
              </a:rPr>
              <a:t/>
            </a:r>
            <a:br>
              <a:rPr lang="ru-RU" sz="1600" i="1" dirty="0">
                <a:latin typeface="Times New Roman" panose="02020603050405020304" pitchFamily="18" charset="0"/>
                <a:cs typeface="Times New Roman" panose="02020603050405020304" pitchFamily="18" charset="0"/>
              </a:rPr>
            </a:br>
            <a:r>
              <a:rPr lang="ru-RU" sz="1600" i="1" dirty="0">
                <a:latin typeface="Times New Roman" panose="02020603050405020304" pitchFamily="18" charset="0"/>
                <a:cs typeface="Times New Roman" panose="02020603050405020304" pitchFamily="18" charset="0"/>
              </a:rPr>
              <a:t>Дело в том, что положения договора, которые ущемляют права потребителя по сравнению с теми, которые предусмотрены Законом не применяются. </a:t>
            </a:r>
            <a:r>
              <a:rPr lang="ru-RU" sz="1600" i="1" dirty="0" smtClean="0">
                <a:latin typeface="Times New Roman" panose="02020603050405020304" pitchFamily="18" charset="0"/>
                <a:cs typeface="Times New Roman" panose="02020603050405020304" pitchFamily="18" charset="0"/>
              </a:rPr>
              <a:t/>
            </a:r>
            <a:br>
              <a:rPr lang="ru-RU" sz="1600" i="1"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ст. 431 ГК РФ; ст.ст.16, 28 Закона РФ «О защите прав потребителей».</a:t>
            </a:r>
            <a:br>
              <a:rPr lang="ru-RU" sz="1600" b="1" dirty="0" smtClean="0">
                <a:latin typeface="Times New Roman" panose="02020603050405020304" pitchFamily="18" charset="0"/>
                <a:cs typeface="Times New Roman" panose="02020603050405020304" pitchFamily="18" charset="0"/>
              </a:rPr>
            </a:br>
            <a:endParaRPr lang="ru-RU"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960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icture 2"/>
          <p:cNvPicPr/>
          <p:nvPr/>
        </p:nvPicPr>
        <p:blipFill>
          <a:blip r:embed="rId2"/>
          <a:stretch/>
        </p:blipFill>
        <p:spPr>
          <a:xfrm>
            <a:off x="3000240" y="3276720"/>
            <a:ext cx="6291720" cy="968760"/>
          </a:xfrm>
          <a:prstGeom prst="rect">
            <a:avLst/>
          </a:prstGeom>
          <a:ln>
            <a:noFill/>
          </a:ln>
        </p:spPr>
      </p:pic>
    </p:spTree>
    <p:extLst>
      <p:ext uri="{BB962C8B-B14F-4D97-AF65-F5344CB8AC3E}">
        <p14:creationId xmlns:p14="http://schemas.microsoft.com/office/powerpoint/2010/main" val="327235016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43872" y="221040"/>
            <a:ext cx="6638048" cy="1047720"/>
          </a:xfrm>
        </p:spPr>
        <p:txBody>
          <a:bodyPr/>
          <a:lstStyle/>
          <a:p>
            <a:pPr algn="ctr"/>
            <a:r>
              <a:rPr lang="ru-RU" b="1" dirty="0"/>
              <a:t>Маркировка пива и слабоалкогольных напитков</a:t>
            </a:r>
            <a:br>
              <a:rPr lang="ru-RU" b="1" dirty="0"/>
            </a:br>
            <a:endParaRPr lang="ru-RU" b="1" dirty="0"/>
          </a:p>
        </p:txBody>
      </p:sp>
      <p:sp>
        <p:nvSpPr>
          <p:cNvPr id="3" name="Подзаголовок 2"/>
          <p:cNvSpPr>
            <a:spLocks noGrp="1"/>
          </p:cNvSpPr>
          <p:nvPr>
            <p:ph type="subTitle"/>
          </p:nvPr>
        </p:nvSpPr>
        <p:spPr>
          <a:xfrm>
            <a:off x="695400" y="1700808"/>
            <a:ext cx="4680520" cy="3744416"/>
          </a:xfrm>
        </p:spPr>
        <p:txBody>
          <a:bodyPr/>
          <a:lstStyle/>
          <a:p>
            <a:endParaRPr lang="ru-RU" dirty="0"/>
          </a:p>
        </p:txBody>
      </p:sp>
      <p:pic>
        <p:nvPicPr>
          <p:cNvPr id="1026" name="Picture 2" descr="C:\Users\Milyutina_IV\Desktop\пиво ри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700808"/>
            <a:ext cx="5327401" cy="3312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950792" y="2690336"/>
            <a:ext cx="5257775" cy="1938992"/>
          </a:xfrm>
          <a:prstGeom prst="rect">
            <a:avLst/>
          </a:prstGeom>
        </p:spPr>
        <p:txBody>
          <a:bodyPr wrap="square">
            <a:spAutoFit/>
          </a:bodyPr>
          <a:lstStyle/>
          <a:p>
            <a:pPr algn="ctr" fontAlgn="base"/>
            <a:r>
              <a:rPr lang="ru-RU" sz="2000" b="1" dirty="0"/>
              <a:t>1 апреля 2023 года</a:t>
            </a:r>
            <a:endParaRPr lang="ru-RU" sz="2000" dirty="0"/>
          </a:p>
          <a:p>
            <a:pPr algn="ctr"/>
            <a:r>
              <a:rPr lang="ru-RU" sz="2000" dirty="0"/>
              <a:t> — </a:t>
            </a:r>
            <a:r>
              <a:rPr lang="ru-RU" sz="2000" u="sng" dirty="0"/>
              <a:t>Пиво и слабоалкогольная продукция</a:t>
            </a:r>
            <a:r>
              <a:rPr lang="ru-RU" sz="2000" dirty="0"/>
              <a:t>, упакованная в </a:t>
            </a:r>
            <a:r>
              <a:rPr lang="ru-RU" sz="2000" dirty="0" err="1"/>
              <a:t>кеги</a:t>
            </a:r>
            <a:r>
              <a:rPr lang="ru-RU" sz="2000" dirty="0"/>
              <a:t>, с 1 октября 2023 года — в стеклянные и полимерные упаковки. А с 15 января 2024 года — в иные виды упаковки</a:t>
            </a:r>
            <a:endParaRPr lang="ru-RU" sz="2000" dirty="0"/>
          </a:p>
        </p:txBody>
      </p:sp>
    </p:spTree>
    <p:extLst>
      <p:ext uri="{BB962C8B-B14F-4D97-AF65-F5344CB8AC3E}">
        <p14:creationId xmlns:p14="http://schemas.microsoft.com/office/powerpoint/2010/main" val="417770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1944" y="116632"/>
            <a:ext cx="6192688" cy="648072"/>
          </a:xfrm>
        </p:spPr>
        <p:txBody>
          <a:bodyPr/>
          <a:lstStyle/>
          <a:p>
            <a:pPr algn="ctr"/>
            <a:r>
              <a:rPr lang="ru-RU" b="1" i="1" dirty="0" smtClean="0">
                <a:solidFill>
                  <a:schemeClr val="accent1"/>
                </a:solidFill>
              </a:rPr>
              <a:t>Пилотные проекты по цифровой маркировке</a:t>
            </a:r>
            <a:endParaRPr lang="ru-RU" b="1" i="1" dirty="0">
              <a:solidFill>
                <a:schemeClr val="accent1"/>
              </a:solidFill>
            </a:endParaRPr>
          </a:p>
        </p:txBody>
      </p:sp>
      <p:sp>
        <p:nvSpPr>
          <p:cNvPr id="3" name="Подзаголовок 2"/>
          <p:cNvSpPr>
            <a:spLocks noGrp="1"/>
          </p:cNvSpPr>
          <p:nvPr>
            <p:ph type="subTitle"/>
          </p:nvPr>
        </p:nvSpPr>
        <p:spPr>
          <a:xfrm>
            <a:off x="1415480" y="1916832"/>
            <a:ext cx="864096" cy="648072"/>
          </a:xfrm>
        </p:spPr>
        <p:txBody>
          <a:bodyPr/>
          <a:lstStyle/>
          <a:p>
            <a:endParaRPr lang="ru-RU" dirty="0"/>
          </a:p>
        </p:txBody>
      </p:sp>
      <p:pic>
        <p:nvPicPr>
          <p:cNvPr id="2050" name="Picture 2" descr="C:\Users\Milyutina_IV\Desktop\пилотные.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82" y="4077072"/>
            <a:ext cx="460851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lyutina_IV\Desktop\вел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00" y="1340768"/>
            <a:ext cx="5472608"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lyutina_IV\Desktop\титан.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2064" y="637266"/>
            <a:ext cx="5328592" cy="194629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ilyutina_IV\Desktop\икра.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944" y="4580896"/>
            <a:ext cx="5931506" cy="208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ilyutina_IV\Desktop\клюшки.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0016" y="2492896"/>
            <a:ext cx="5360679" cy="20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2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895480" y="404664"/>
            <a:ext cx="8961160" cy="1651656"/>
          </a:xfrm>
          <a:prstGeom prst="rect">
            <a:avLst/>
          </a:prstGeom>
          <a:noFill/>
          <a:ln>
            <a:noFill/>
          </a:ln>
        </p:spPr>
        <p:style>
          <a:lnRef idx="0">
            <a:scrgbClr r="0" g="0" b="0"/>
          </a:lnRef>
          <a:fillRef idx="0">
            <a:scrgbClr r="0" g="0" b="0"/>
          </a:fillRef>
          <a:effectRef idx="0">
            <a:scrgbClr r="0" g="0" b="0"/>
          </a:effectRef>
          <a:fontRef idx="minor"/>
        </p:style>
      </p:sp>
      <p:sp>
        <p:nvSpPr>
          <p:cNvPr id="167" name="CustomShape 2"/>
          <p:cNvSpPr/>
          <p:nvPr/>
        </p:nvSpPr>
        <p:spPr>
          <a:xfrm>
            <a:off x="685800" y="2194560"/>
            <a:ext cx="10819440" cy="4023000"/>
          </a:xfrm>
          <a:prstGeom prst="rect">
            <a:avLst/>
          </a:prstGeom>
          <a:noFill/>
          <a:ln>
            <a:noFill/>
          </a:ln>
        </p:spPr>
        <p:style>
          <a:lnRef idx="0">
            <a:scrgbClr r="0" g="0" b="0"/>
          </a:lnRef>
          <a:fillRef idx="0">
            <a:scrgbClr r="0" g="0" b="0"/>
          </a:fillRef>
          <a:effectRef idx="0">
            <a:scrgbClr r="0" g="0" b="0"/>
          </a:effectRef>
          <a:fontRef idx="minor"/>
        </p:style>
      </p:sp>
      <p:pic>
        <p:nvPicPr>
          <p:cNvPr id="7" name="Рисунок 6" descr="C:\Users\Milyutina_IV\Desktop\2b3330ef328f003f1b47a41c0eb7cea6.jpg"/>
          <p:cNvPicPr/>
          <p:nvPr/>
        </p:nvPicPr>
        <p:blipFill>
          <a:blip r:embed="rId2">
            <a:extLst>
              <a:ext uri="{28A0092B-C50C-407E-A947-70E740481C1C}">
                <a14:useLocalDpi xmlns:a14="http://schemas.microsoft.com/office/drawing/2010/main" val="0"/>
              </a:ext>
            </a:extLst>
          </a:blip>
          <a:srcRect/>
          <a:stretch>
            <a:fillRect/>
          </a:stretch>
        </p:blipFill>
        <p:spPr bwMode="auto">
          <a:xfrm>
            <a:off x="335360" y="1613772"/>
            <a:ext cx="3744416" cy="2592288"/>
          </a:xfrm>
          <a:prstGeom prst="rect">
            <a:avLst/>
          </a:prstGeom>
          <a:noFill/>
          <a:ln>
            <a:noFill/>
          </a:ln>
        </p:spPr>
      </p:pic>
      <p:sp>
        <p:nvSpPr>
          <p:cNvPr id="5" name="Прямоугольник 4"/>
          <p:cNvSpPr/>
          <p:nvPr/>
        </p:nvSpPr>
        <p:spPr>
          <a:xfrm>
            <a:off x="4295800" y="620688"/>
            <a:ext cx="7560840" cy="1200329"/>
          </a:xfrm>
          <a:prstGeom prst="rect">
            <a:avLst/>
          </a:prstGeom>
        </p:spPr>
        <p:txBody>
          <a:bodyPr wrap="square">
            <a:spAutoFit/>
          </a:bodyPr>
          <a:lstStyle/>
          <a:p>
            <a:pPr algn="ctr"/>
            <a:r>
              <a:rPr lang="ru-RU" dirty="0"/>
              <a:t>Постановлением Правительства Российской Федерации от 11.05.2023 № 736 утверждены новые Правила предоставления медицинскими организациями платных медицинских услуг, которые </a:t>
            </a:r>
            <a:r>
              <a:rPr lang="ru-RU" dirty="0" smtClean="0"/>
              <a:t>пришли </a:t>
            </a:r>
            <a:r>
              <a:rPr lang="ru-RU" dirty="0"/>
              <a:t>на замену </a:t>
            </a:r>
            <a:r>
              <a:rPr lang="ru-RU" dirty="0" smtClean="0"/>
              <a:t>действующих </a:t>
            </a:r>
            <a:r>
              <a:rPr lang="ru-RU" dirty="0"/>
              <a:t>с 2012 </a:t>
            </a:r>
            <a:r>
              <a:rPr lang="ru-RU" dirty="0" smtClean="0"/>
              <a:t>года </a:t>
            </a:r>
            <a:endParaRPr lang="ru-RU" dirty="0"/>
          </a:p>
        </p:txBody>
      </p:sp>
      <p:sp>
        <p:nvSpPr>
          <p:cNvPr id="8" name="Прямоугольник 7"/>
          <p:cNvSpPr/>
          <p:nvPr/>
        </p:nvSpPr>
        <p:spPr>
          <a:xfrm rot="10800000" flipV="1">
            <a:off x="407365" y="4660916"/>
            <a:ext cx="3456387" cy="1477328"/>
          </a:xfrm>
          <a:prstGeom prst="rect">
            <a:avLst/>
          </a:prstGeom>
        </p:spPr>
        <p:txBody>
          <a:bodyPr wrap="square">
            <a:spAutoFit/>
          </a:bodyPr>
          <a:lstStyle/>
          <a:p>
            <a:pPr algn="ctr"/>
            <a:r>
              <a:rPr lang="ru-RU" b="1" dirty="0" smtClean="0"/>
              <a:t>Новые </a:t>
            </a:r>
            <a:r>
              <a:rPr lang="ru-RU" b="1" dirty="0"/>
              <a:t>Правила </a:t>
            </a:r>
            <a:r>
              <a:rPr lang="ru-RU" b="1" dirty="0" smtClean="0"/>
              <a:t>вступили </a:t>
            </a:r>
          </a:p>
          <a:p>
            <a:pPr algn="ctr"/>
            <a:r>
              <a:rPr lang="ru-RU" b="1" dirty="0" smtClean="0"/>
              <a:t>в </a:t>
            </a:r>
            <a:r>
              <a:rPr lang="ru-RU" b="1" dirty="0"/>
              <a:t>законную силу </a:t>
            </a:r>
            <a:endParaRPr lang="ru-RU" b="1" dirty="0" smtClean="0"/>
          </a:p>
          <a:p>
            <a:pPr algn="ctr"/>
            <a:r>
              <a:rPr lang="ru-RU" b="1" dirty="0" smtClean="0"/>
              <a:t>с 01.09.2023 </a:t>
            </a:r>
            <a:r>
              <a:rPr lang="ru-RU" b="1" dirty="0"/>
              <a:t>года, при этом имеют ограниченный срок действия – 01.09.2026 </a:t>
            </a:r>
            <a:r>
              <a:rPr lang="ru-RU" b="1" dirty="0" smtClean="0"/>
              <a:t>года</a:t>
            </a:r>
            <a:endParaRPr lang="ru-RU" dirty="0"/>
          </a:p>
        </p:txBody>
      </p:sp>
      <p:sp>
        <p:nvSpPr>
          <p:cNvPr id="9" name="TextBox 8"/>
          <p:cNvSpPr txBox="1"/>
          <p:nvPr/>
        </p:nvSpPr>
        <p:spPr>
          <a:xfrm>
            <a:off x="4511824" y="1916832"/>
            <a:ext cx="7200800" cy="4708981"/>
          </a:xfrm>
          <a:prstGeom prst="rect">
            <a:avLst/>
          </a:prstGeom>
          <a:noFill/>
        </p:spPr>
        <p:txBody>
          <a:bodyPr wrap="square" rtlCol="0">
            <a:spAutoFit/>
          </a:bodyPr>
          <a:lstStyle/>
          <a:p>
            <a:r>
              <a:rPr lang="ru-RU" sz="1400" dirty="0" smtClean="0"/>
              <a:t>-появился раздел об особенностях оказания </a:t>
            </a:r>
            <a:r>
              <a:rPr lang="ru-RU" sz="1400" dirty="0" err="1" smtClean="0"/>
              <a:t>медуслуг</a:t>
            </a:r>
            <a:r>
              <a:rPr lang="ru-RU" sz="1400" dirty="0" smtClean="0"/>
              <a:t> при заключении договора дистанционным способом;</a:t>
            </a:r>
          </a:p>
          <a:p>
            <a:r>
              <a:rPr lang="ru-RU" sz="1400" dirty="0" smtClean="0"/>
              <a:t>-после заключения договора с потребителем или его оплаты все условия остаются неизменными и не подлежат корректировке без согласия потребителя;</a:t>
            </a:r>
          </a:p>
          <a:p>
            <a:r>
              <a:rPr lang="ru-RU" sz="1400" dirty="0" smtClean="0"/>
              <a:t>-исполнитель обязан предоставить потребителю подтверждение заключения договора (номер или иной способ идентификации); экземпляр заказчику (потребителю) направляется по требованию с подписанием усиленной электронной подписью;</a:t>
            </a:r>
          </a:p>
          <a:p>
            <a:r>
              <a:rPr lang="ru-RU" sz="1400" dirty="0" smtClean="0"/>
              <a:t>-идентификация потребителя осуществляется посредством ЕСИА;</a:t>
            </a:r>
          </a:p>
          <a:p>
            <a:r>
              <a:rPr lang="ru-RU" sz="1400" dirty="0" smtClean="0"/>
              <a:t>-потребитель </a:t>
            </a:r>
            <a:r>
              <a:rPr lang="ru-RU" sz="1400" dirty="0"/>
              <a:t>и (или) заказчик обязаны оплатить оказанную исполнителем медицинскую услугу в порядке и </a:t>
            </a:r>
            <a:r>
              <a:rPr lang="ru-RU" sz="1400" dirty="0" smtClean="0"/>
              <a:t>сроки, предусмотренные договором;</a:t>
            </a:r>
          </a:p>
          <a:p>
            <a:r>
              <a:rPr lang="ru-RU" sz="1400" dirty="0" smtClean="0"/>
              <a:t>-нововведения в сам договор (</a:t>
            </a:r>
            <a:r>
              <a:rPr lang="ru-RU" sz="1300" i="1" dirty="0" smtClean="0"/>
              <a:t>необходимость </a:t>
            </a:r>
            <a:r>
              <a:rPr lang="ru-RU" sz="1300" i="1" dirty="0"/>
              <a:t>соблюдения режима и правил поведения пациента в медицинских организациях</a:t>
            </a:r>
            <a:r>
              <a:rPr lang="ru-RU" sz="1300" i="1" dirty="0" smtClean="0"/>
              <a:t>; паспортные </a:t>
            </a:r>
            <a:r>
              <a:rPr lang="ru-RU" sz="1300" i="1" dirty="0"/>
              <a:t>данные пациента </a:t>
            </a:r>
            <a:r>
              <a:rPr lang="ru-RU" sz="1300" i="1" dirty="0" smtClean="0"/>
              <a:t>и </a:t>
            </a:r>
            <a:r>
              <a:rPr lang="ru-RU" sz="1300" i="1" dirty="0"/>
              <a:t>данные свидетельства о рождении ребенка или паспорта подростка (с 14 до 15 лет</a:t>
            </a:r>
            <a:r>
              <a:rPr lang="ru-RU" sz="1300" i="1" dirty="0" smtClean="0"/>
              <a:t>); копии </a:t>
            </a:r>
            <a:r>
              <a:rPr lang="ru-RU" sz="1300" i="1" dirty="0"/>
              <a:t>документов при этом брать не нужно, можно заполнять по фото на телефоне</a:t>
            </a:r>
            <a:r>
              <a:rPr lang="ru-RU" sz="1300" i="1" dirty="0" smtClean="0"/>
              <a:t>; включить </a:t>
            </a:r>
            <a:r>
              <a:rPr lang="ru-RU" sz="1300" i="1" dirty="0"/>
              <a:t>условие о том, что по заявлению пациента ему бесплатно выдаются выписка, результаты анализов и исследований, копия медицинской карты</a:t>
            </a:r>
            <a:r>
              <a:rPr lang="ru-RU" sz="1300" i="1" dirty="0" smtClean="0"/>
              <a:t>; если </a:t>
            </a:r>
            <a:r>
              <a:rPr lang="ru-RU" sz="1300" i="1" dirty="0"/>
              <a:t>есть изменения от первоначального плана в сторону увеличения стоимости, то необходимо </a:t>
            </a:r>
            <a:r>
              <a:rPr lang="ru-RU" sz="1300" i="1" dirty="0" smtClean="0"/>
              <a:t>его согласовать; по </a:t>
            </a:r>
            <a:r>
              <a:rPr lang="ru-RU" sz="1300" i="1" dirty="0"/>
              <a:t>заявлению пациента теперь придется выдавать копию договора с приложениями и дополнительными соглашениями к </a:t>
            </a:r>
            <a:r>
              <a:rPr lang="ru-RU" sz="1300" i="1" dirty="0" smtClean="0"/>
              <a:t>нему; можно </a:t>
            </a:r>
            <a:r>
              <a:rPr lang="ru-RU" sz="1300" i="1" dirty="0"/>
              <a:t>заключать договор на бронирование приема дистанционным </a:t>
            </a:r>
            <a:r>
              <a:rPr lang="ru-RU" sz="1300" i="1" dirty="0" smtClean="0"/>
              <a:t>способом</a:t>
            </a:r>
            <a:r>
              <a:rPr lang="ru-RU" sz="1400" dirty="0" smtClean="0"/>
              <a:t>).</a:t>
            </a:r>
            <a:r>
              <a:rPr lang="ru-RU" sz="1400" dirty="0"/>
              <a:t> </a:t>
            </a:r>
          </a:p>
          <a:p>
            <a:r>
              <a:rPr lang="ru-RU" sz="1400" dirty="0" smtClean="0"/>
              <a:t> </a:t>
            </a:r>
            <a:endParaRPr lang="ru-RU" sz="1400" dirty="0"/>
          </a:p>
        </p:txBody>
      </p:sp>
    </p:spTree>
    <p:extLst>
      <p:ext uri="{BB962C8B-B14F-4D97-AF65-F5344CB8AC3E}">
        <p14:creationId xmlns:p14="http://schemas.microsoft.com/office/powerpoint/2010/main" val="273320587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44472" y="2348880"/>
            <a:ext cx="792088" cy="1368152"/>
          </a:xfrm>
        </p:spPr>
        <p:txBody>
          <a:bodyPr/>
          <a:lstStyle/>
          <a:p>
            <a:r>
              <a:rPr lang="ru-RU" dirty="0" smtClean="0"/>
              <a:t>Но</a:t>
            </a:r>
            <a:endParaRPr lang="ru-RU" dirty="0"/>
          </a:p>
        </p:txBody>
      </p:sp>
      <p:sp>
        <p:nvSpPr>
          <p:cNvPr id="3" name="Подзаголовок 2"/>
          <p:cNvSpPr>
            <a:spLocks noGrp="1"/>
          </p:cNvSpPr>
          <p:nvPr>
            <p:ph type="subTitle"/>
          </p:nvPr>
        </p:nvSpPr>
        <p:spPr>
          <a:xfrm>
            <a:off x="609480" y="1196752"/>
            <a:ext cx="7646760" cy="5328592"/>
          </a:xfrm>
        </p:spPr>
        <p:txBody>
          <a:bodyPr/>
          <a:lstStyle/>
          <a:p>
            <a:r>
              <a:rPr lang="ru-RU" sz="1400" dirty="0" smtClean="0"/>
              <a:t>	С </a:t>
            </a:r>
            <a:r>
              <a:rPr lang="ru-RU" sz="1400" dirty="0"/>
              <a:t>13.06.2023 года запрещается реализация туристского продукта туроператором или </a:t>
            </a:r>
            <a:r>
              <a:rPr lang="ru-RU" sz="1400" dirty="0" err="1"/>
              <a:t>турагентом</a:t>
            </a:r>
            <a:r>
              <a:rPr lang="ru-RU" sz="1400" dirty="0"/>
              <a:t>, действующим по поручению туроператора (за исключением организаций, указанных в </a:t>
            </a:r>
            <a:r>
              <a:rPr lang="ru-RU" sz="1400" dirty="0">
                <a:hlinkClick r:id="rId2"/>
              </a:rPr>
              <a:t>абзацах втором</a:t>
            </a:r>
            <a:r>
              <a:rPr lang="ru-RU" sz="1400" dirty="0"/>
              <a:t> и </a:t>
            </a:r>
            <a:r>
              <a:rPr lang="ru-RU" sz="1400" dirty="0">
                <a:hlinkClick r:id="rId3"/>
              </a:rPr>
              <a:t>третьем части пятой статьи 4.1</a:t>
            </a:r>
            <a:r>
              <a:rPr lang="ru-RU" sz="1400" dirty="0"/>
              <a:t> Федерального закона № 132), без передачи туроператором сведений, содержащихся в договоре о реализации туристского продукта, в </a:t>
            </a:r>
            <a:r>
              <a:rPr lang="ru-RU" sz="1400" u="sng" dirty="0"/>
              <a:t>единую информационную систему электронных путевок</a:t>
            </a:r>
            <a:r>
              <a:rPr lang="ru-RU" sz="1400" dirty="0"/>
              <a:t> в соответствии со </a:t>
            </a:r>
            <a:r>
              <a:rPr lang="ru-RU" sz="1400" dirty="0">
                <a:hlinkClick r:id="rId4"/>
              </a:rPr>
              <a:t>статьей 10.4</a:t>
            </a:r>
            <a:r>
              <a:rPr lang="ru-RU" sz="1400" dirty="0"/>
              <a:t> Федерального закона № 132, а также без направления </a:t>
            </a:r>
            <a:r>
              <a:rPr lang="ru-RU" sz="1400" dirty="0" err="1"/>
              <a:t>турагентом</a:t>
            </a:r>
            <a:r>
              <a:rPr lang="ru-RU" sz="1400" dirty="0"/>
              <a:t> туроператору, сформировавшему туристский продукт, уведомления о заключении договора о реализации туристского продукта в порядке и срок, которые установлены правилами функционирования единой электронной системы электронных путевок, установленными Правительством Российской Федерации.</a:t>
            </a:r>
          </a:p>
          <a:p>
            <a:r>
              <a:rPr lang="ru-RU" sz="1400" dirty="0" smtClean="0"/>
              <a:t>	Так</a:t>
            </a:r>
            <a:r>
              <a:rPr lang="ru-RU" sz="1400" dirty="0"/>
              <a:t>, </a:t>
            </a:r>
            <a:r>
              <a:rPr lang="ru-RU" sz="1400" b="1" dirty="0"/>
              <a:t>единая информационная система электронных путевок</a:t>
            </a:r>
            <a:r>
              <a:rPr lang="ru-RU" sz="1400" dirty="0"/>
              <a:t> предназначена для обеспечения уполномоченного федерального органа исполнительной власти и федерального органа исполнительной власти, уполномоченного на осуществление федерального государственного контроля (надзора) в области защиты прав потребителей, достоверными сведениями, содержащимися в договоре о реализации туристского продукта, и иными сведениями, подлежащими представлению туроператором в единую информационную систему электронных путевок, а также для обеспечения соответствующими сведениями заказчика, потребителей туристского продукта.</a:t>
            </a:r>
          </a:p>
          <a:p>
            <a:r>
              <a:rPr lang="ru-RU" sz="1400" dirty="0" smtClean="0"/>
              <a:t>	Кроме </a:t>
            </a:r>
            <a:r>
              <a:rPr lang="ru-RU" sz="1400" dirty="0"/>
              <a:t>того, 18.03.2023 постановлением № 417 Правительства РФ утверждены Правила функционирования единой информационной системы электронных путевок, </a:t>
            </a:r>
            <a:r>
              <a:rPr lang="ru-RU" sz="1400" dirty="0" smtClean="0"/>
              <a:t>вступившие </a:t>
            </a:r>
            <a:r>
              <a:rPr lang="ru-RU" sz="1400" dirty="0"/>
              <a:t>в законную силу с 01.09.2023 года (</a:t>
            </a:r>
            <a:r>
              <a:rPr lang="ru-RU" sz="1400" u="sng" dirty="0"/>
              <a:t>срок действия документа ограничен 01.09.2029</a:t>
            </a:r>
            <a:r>
              <a:rPr lang="ru-RU" sz="1400" dirty="0"/>
              <a:t>).  </a:t>
            </a:r>
          </a:p>
          <a:p>
            <a:endParaRPr lang="ru-RU" sz="1300" dirty="0">
              <a:solidFill>
                <a:schemeClr val="accent1"/>
              </a:solidFill>
            </a:endParaRPr>
          </a:p>
        </p:txBody>
      </p:sp>
      <p:pic>
        <p:nvPicPr>
          <p:cNvPr id="5" name="Рисунок 4" descr="C:\Users\Milyutina_IV\Desktop\55618342075128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1939" y="1412776"/>
            <a:ext cx="3562350" cy="2552700"/>
          </a:xfrm>
          <a:prstGeom prst="rect">
            <a:avLst/>
          </a:prstGeom>
          <a:noFill/>
          <a:ln>
            <a:noFill/>
          </a:ln>
        </p:spPr>
      </p:pic>
      <p:sp>
        <p:nvSpPr>
          <p:cNvPr id="6" name="TextBox 5"/>
          <p:cNvSpPr txBox="1"/>
          <p:nvPr/>
        </p:nvSpPr>
        <p:spPr>
          <a:xfrm>
            <a:off x="5015880" y="476672"/>
            <a:ext cx="6480720" cy="369332"/>
          </a:xfrm>
          <a:prstGeom prst="rect">
            <a:avLst/>
          </a:prstGeom>
          <a:noFill/>
        </p:spPr>
        <p:txBody>
          <a:bodyPr wrap="square" rtlCol="0">
            <a:spAutoFit/>
          </a:bodyPr>
          <a:lstStyle/>
          <a:p>
            <a:pPr algn="ctr"/>
            <a:r>
              <a:rPr lang="ru-RU" b="1" i="1" dirty="0" err="1" smtClean="0"/>
              <a:t>Нововеллы</a:t>
            </a:r>
            <a:r>
              <a:rPr lang="ru-RU" b="1" i="1" dirty="0" smtClean="0"/>
              <a:t> в туристской сфере</a:t>
            </a:r>
            <a:endParaRPr lang="ru-RU" b="1" i="1" dirty="0"/>
          </a:p>
        </p:txBody>
      </p:sp>
      <p:pic>
        <p:nvPicPr>
          <p:cNvPr id="3074" name="Рисунок 3" descr="C:\Users\Milyutina_IV\Desktop\gftgftfgtgqw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2264" y="4077072"/>
            <a:ext cx="3240359"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61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23792" y="221040"/>
            <a:ext cx="7358128" cy="1250280"/>
          </a:xfrm>
        </p:spPr>
        <p:txBody>
          <a:bodyPr/>
          <a:lstStyle/>
          <a:p>
            <a:pPr algn="ctr"/>
            <a:r>
              <a:rPr lang="ru-RU" b="1" dirty="0" smtClean="0">
                <a:solidFill>
                  <a:schemeClr val="tx1"/>
                </a:solidFill>
              </a:rPr>
              <a:t>Транспортная сфера услуг в </a:t>
            </a:r>
            <a:r>
              <a:rPr lang="ru-RU" b="1" dirty="0">
                <a:solidFill>
                  <a:schemeClr val="tx1"/>
                </a:solidFill>
              </a:rPr>
              <a:t>части железнодорожных перевозок грузов и </a:t>
            </a:r>
            <a:r>
              <a:rPr lang="ru-RU" b="1" dirty="0" smtClean="0">
                <a:solidFill>
                  <a:schemeClr val="tx1"/>
                </a:solidFill>
              </a:rPr>
              <a:t>пассажиров</a:t>
            </a:r>
            <a:endParaRPr lang="ru-RU" b="1" dirty="0">
              <a:solidFill>
                <a:schemeClr val="tx1"/>
              </a:solidFill>
            </a:endParaRPr>
          </a:p>
        </p:txBody>
      </p:sp>
      <p:sp>
        <p:nvSpPr>
          <p:cNvPr id="3" name="Подзаголовок 2"/>
          <p:cNvSpPr>
            <a:spLocks noGrp="1"/>
          </p:cNvSpPr>
          <p:nvPr>
            <p:ph type="subTitle"/>
          </p:nvPr>
        </p:nvSpPr>
        <p:spPr>
          <a:xfrm>
            <a:off x="609480" y="1604520"/>
            <a:ext cx="3758328" cy="2256528"/>
          </a:xfrm>
        </p:spPr>
        <p:txBody>
          <a:bodyPr/>
          <a:lstStyle/>
          <a:p>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479376" y="1484784"/>
            <a:ext cx="3960440" cy="2448272"/>
          </a:xfrm>
          <a:prstGeom prst="rect">
            <a:avLst/>
          </a:prstGeom>
        </p:spPr>
      </p:pic>
      <p:sp>
        <p:nvSpPr>
          <p:cNvPr id="5" name="TextBox 4"/>
          <p:cNvSpPr txBox="1"/>
          <p:nvPr/>
        </p:nvSpPr>
        <p:spPr>
          <a:xfrm>
            <a:off x="479376" y="4149080"/>
            <a:ext cx="3960440" cy="1477328"/>
          </a:xfrm>
          <a:prstGeom prst="rect">
            <a:avLst/>
          </a:prstGeom>
          <a:noFill/>
        </p:spPr>
        <p:txBody>
          <a:bodyPr wrap="square" rtlCol="0">
            <a:spAutoFit/>
          </a:bodyPr>
          <a:lstStyle/>
          <a:p>
            <a:pPr algn="ctr"/>
            <a:r>
              <a:rPr lang="ru-RU" b="1" dirty="0"/>
              <a:t>Правила перевозок пассажиров, багажа, </a:t>
            </a:r>
            <a:r>
              <a:rPr lang="ru-RU" b="1" dirty="0" err="1"/>
              <a:t>грузобагажа</a:t>
            </a:r>
            <a:r>
              <a:rPr lang="ru-RU" b="1" dirty="0"/>
              <a:t> железнодорожным </a:t>
            </a:r>
            <a:r>
              <a:rPr lang="ru-RU" b="1" dirty="0" smtClean="0"/>
              <a:t>транспортом, </a:t>
            </a:r>
            <a:r>
              <a:rPr lang="ru-RU" b="1" dirty="0" err="1" smtClean="0"/>
              <a:t>утв.Приказом</a:t>
            </a:r>
            <a:r>
              <a:rPr lang="ru-RU" b="1" dirty="0" smtClean="0"/>
              <a:t> Минтранса от 05.09.2022 № 352</a:t>
            </a:r>
            <a:endParaRPr lang="ru-RU" dirty="0"/>
          </a:p>
        </p:txBody>
      </p:sp>
      <p:sp>
        <p:nvSpPr>
          <p:cNvPr id="6" name="TextBox 5"/>
          <p:cNvSpPr txBox="1"/>
          <p:nvPr/>
        </p:nvSpPr>
        <p:spPr>
          <a:xfrm>
            <a:off x="4799856" y="1484784"/>
            <a:ext cx="6984776" cy="5601533"/>
          </a:xfrm>
          <a:prstGeom prst="rect">
            <a:avLst/>
          </a:prstGeom>
          <a:noFill/>
        </p:spPr>
        <p:txBody>
          <a:bodyPr wrap="square" rtlCol="0">
            <a:spAutoFit/>
          </a:bodyPr>
          <a:lstStyle/>
          <a:p>
            <a:pPr algn="just"/>
            <a:r>
              <a:rPr lang="ru-RU" dirty="0" smtClean="0"/>
              <a:t>	</a:t>
            </a:r>
            <a:r>
              <a:rPr lang="ru-RU" sz="1400" dirty="0" smtClean="0"/>
              <a:t>Установлен </a:t>
            </a:r>
            <a:r>
              <a:rPr lang="ru-RU" sz="1400" dirty="0"/>
              <a:t>запрет на высадку из </a:t>
            </a:r>
            <a:r>
              <a:rPr lang="ru-RU" sz="1400" dirty="0" smtClean="0"/>
              <a:t>поездов несовершеннолетних </a:t>
            </a:r>
            <a:r>
              <a:rPr lang="ru-RU" sz="1400" dirty="0"/>
              <a:t>граждан, не достигших 16 летнего возраста. </a:t>
            </a:r>
            <a:endParaRPr lang="ru-RU" sz="1400" dirty="0" smtClean="0"/>
          </a:p>
          <a:p>
            <a:pPr algn="just"/>
            <a:r>
              <a:rPr lang="ru-RU" sz="1400" dirty="0"/>
              <a:t>	</a:t>
            </a:r>
            <a:r>
              <a:rPr lang="ru-RU" sz="1400" dirty="0" smtClean="0"/>
              <a:t>Урегулирован </a:t>
            </a:r>
            <a:r>
              <a:rPr lang="ru-RU" sz="1400" dirty="0"/>
              <a:t>спорный вопрос по пользованию столиком рядом с нижней полкой. Теперь пассажиры с верхних полок могут также им пользоваться для приема пищи в течение 30 минут утром и вечером, и 60 минут - в обеденное время.</a:t>
            </a:r>
          </a:p>
          <a:p>
            <a:pPr algn="just"/>
            <a:r>
              <a:rPr lang="ru-RU" sz="1400" dirty="0" smtClean="0"/>
              <a:t>	Урегулированы </a:t>
            </a:r>
            <a:r>
              <a:rPr lang="ru-RU" sz="1400" dirty="0"/>
              <a:t>правила размещения ручной клади. Преимущественное право для использования в поездах дальнего следования нижнего места для размещения ручной клади имеет пассажир нижней полки, а верхнего места – пассажир верхней полки. Если конструкцией вагона предусмотрено размещение багажа только внизу, то пассажиры, вне зависимости от занимаемого места, имеют равные права на использование места для размещения ручной клади</a:t>
            </a:r>
            <a:r>
              <a:rPr lang="ru-RU" sz="1400" dirty="0" smtClean="0"/>
              <a:t>.</a:t>
            </a:r>
          </a:p>
          <a:p>
            <a:pPr algn="just"/>
            <a:r>
              <a:rPr lang="ru-RU" sz="1400" dirty="0"/>
              <a:t>	С 1 сентября мелкие породы собак, не помещенные в ящики, корзины, клетки, контейнеры, перевозятся в порядке, предусмотренном для перевозки крупных и служебных собак, а именно в намордниках, с поводком и на полу купе, в котором они перевозятся под контролем владельца</a:t>
            </a:r>
            <a:r>
              <a:rPr lang="ru-RU" sz="1400" dirty="0" smtClean="0"/>
              <a:t>.</a:t>
            </a:r>
          </a:p>
          <a:p>
            <a:pPr algn="just"/>
            <a:r>
              <a:rPr lang="ru-RU" sz="1400" dirty="0"/>
              <a:t>	Кроме этого, запрещено использовать в пути музыкальные инструменты и средства звукоусиления, кроме слуховых аппаратов и наушников. </a:t>
            </a:r>
            <a:endParaRPr lang="ru-RU" sz="1400" dirty="0" smtClean="0"/>
          </a:p>
          <a:p>
            <a:pPr algn="just"/>
            <a:r>
              <a:rPr lang="ru-RU" sz="1400" dirty="0"/>
              <a:t>	</a:t>
            </a:r>
            <a:r>
              <a:rPr lang="ru-RU" sz="1400" dirty="0" smtClean="0"/>
              <a:t>Также </a:t>
            </a:r>
            <a:r>
              <a:rPr lang="ru-RU" sz="1400" dirty="0"/>
              <a:t>по новым правилам при истечении срока действия паспорта или свидетельства о рождении допускается использование в течение 90 дней билетов, приобретенных по этим документам.</a:t>
            </a:r>
          </a:p>
          <a:p>
            <a:pPr algn="just"/>
            <a:endParaRPr lang="ru-RU" sz="1400" dirty="0"/>
          </a:p>
          <a:p>
            <a:endParaRPr lang="ru-RU" dirty="0"/>
          </a:p>
        </p:txBody>
      </p:sp>
    </p:spTree>
    <p:extLst>
      <p:ext uri="{BB962C8B-B14F-4D97-AF65-F5344CB8AC3E}">
        <p14:creationId xmlns:p14="http://schemas.microsoft.com/office/powerpoint/2010/main" val="69513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1784" y="221040"/>
            <a:ext cx="7430136" cy="1250280"/>
          </a:xfrm>
        </p:spPr>
        <p:txBody>
          <a:bodyPr/>
          <a:lstStyle/>
          <a:p>
            <a:pPr algn="ctr"/>
            <a:r>
              <a:rPr lang="ru-RU" b="1" dirty="0" smtClean="0"/>
              <a:t>Федеральный закон о внесении изменений в ст.14.8 Кодекса РФ об административных правонарушениях</a:t>
            </a:r>
            <a:endParaRPr lang="ru-RU" b="1" dirty="0"/>
          </a:p>
        </p:txBody>
      </p:sp>
      <p:sp>
        <p:nvSpPr>
          <p:cNvPr id="3" name="Подзаголовок 2"/>
          <p:cNvSpPr>
            <a:spLocks noGrp="1"/>
          </p:cNvSpPr>
          <p:nvPr>
            <p:ph type="subTitle"/>
          </p:nvPr>
        </p:nvSpPr>
        <p:spPr>
          <a:xfrm>
            <a:off x="609480" y="1604520"/>
            <a:ext cx="2822224" cy="3977280"/>
          </a:xfrm>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268760"/>
            <a:ext cx="3844223" cy="54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242" y="1448760"/>
            <a:ext cx="3793323" cy="53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768" y="1196752"/>
            <a:ext cx="4253081" cy="55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21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Milyutina_IV\Desktop\1613545417_151-p-kartinki-na-belom-fone-dlya-prezentatsii-1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0376" y="1628800"/>
            <a:ext cx="2376257"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79376" y="1412776"/>
            <a:ext cx="9001000" cy="5080168"/>
          </a:xfrm>
        </p:spPr>
        <p:txBody>
          <a:bodyPr/>
          <a:lstStyle/>
          <a:p>
            <a:r>
              <a:rPr lang="ru-RU" b="1" dirty="0" smtClean="0"/>
              <a:t>	</a:t>
            </a:r>
            <a:r>
              <a:rPr lang="ru-RU" sz="1400" b="1" dirty="0" smtClean="0">
                <a:latin typeface="Times New Roman" panose="02020603050405020304" pitchFamily="18" charset="0"/>
                <a:cs typeface="Times New Roman" panose="02020603050405020304" pitchFamily="18" charset="0"/>
              </a:rPr>
              <a:t>Вопрос </a:t>
            </a:r>
            <a:r>
              <a:rPr lang="ru-RU" sz="1400" b="1" dirty="0">
                <a:latin typeface="Times New Roman" panose="02020603050405020304" pitchFamily="18" charset="0"/>
                <a:cs typeface="Times New Roman" panose="02020603050405020304" pitchFamily="18" charset="0"/>
              </a:rPr>
              <a:t>о нарушении потребительских прав в сфере услуг (в частности при предоставлении кредита в банках происходит навязывание дополнительных услуг. Как потребителю отличить обязательные услуги от дополнительных, от которых можно отказаться в процессе подписания кредитного договора</a:t>
            </a:r>
            <a:r>
              <a:rPr lang="ru-RU" sz="1400" b="1" dirty="0" smtClean="0">
                <a:latin typeface="Times New Roman" panose="02020603050405020304" pitchFamily="18" charset="0"/>
                <a:cs typeface="Times New Roman" panose="02020603050405020304" pitchFamily="18" charset="0"/>
              </a:rPr>
              <a:t>?</a:t>
            </a:r>
            <a:br>
              <a:rPr lang="ru-RU" sz="1400" b="1" dirty="0" smtClean="0">
                <a:latin typeface="Times New Roman" panose="02020603050405020304" pitchFamily="18" charset="0"/>
                <a:cs typeface="Times New Roman" panose="02020603050405020304" pitchFamily="18" charset="0"/>
              </a:rPr>
            </a:br>
            <a:r>
              <a:rPr lang="ru-RU" sz="1400" b="1" dirty="0" smtClean="0">
                <a:latin typeface="Times New Roman" panose="02020603050405020304" pitchFamily="18" charset="0"/>
                <a:cs typeface="Times New Roman" panose="02020603050405020304" pitchFamily="18" charset="0"/>
              </a:rPr>
              <a:t>	</a:t>
            </a:r>
            <a:br>
              <a:rPr lang="ru-RU" sz="1400" b="1" dirty="0" smtClean="0">
                <a:latin typeface="Times New Roman" panose="02020603050405020304" pitchFamily="18" charset="0"/>
                <a:cs typeface="Times New Roman" panose="02020603050405020304" pitchFamily="18" charset="0"/>
              </a:rPr>
            </a:br>
            <a:r>
              <a:rPr lang="ru-RU" sz="1400" b="1" dirty="0" smtClean="0">
                <a:latin typeface="Times New Roman" panose="02020603050405020304" pitchFamily="18" charset="0"/>
                <a:cs typeface="Times New Roman" panose="02020603050405020304" pitchFamily="18" charset="0"/>
              </a:rPr>
              <a:t>	</a:t>
            </a:r>
            <a:r>
              <a:rPr lang="ru-RU" sz="1400" i="1" dirty="0" smtClean="0">
                <a:latin typeface="Times New Roman" panose="02020603050405020304" pitchFamily="18" charset="0"/>
                <a:cs typeface="Times New Roman" panose="02020603050405020304" pitchFamily="18" charset="0"/>
              </a:rPr>
              <a:t>Зачастую </a:t>
            </a:r>
            <a:r>
              <a:rPr lang="ru-RU" sz="1400" i="1" dirty="0">
                <a:latin typeface="Times New Roman" panose="02020603050405020304" pitchFamily="18" charset="0"/>
                <a:cs typeface="Times New Roman" panose="02020603050405020304" pitchFamily="18" charset="0"/>
              </a:rPr>
              <a:t>дополнительные платные услуги обосновываются кредитными организациями тем, что они являются обязательными и одобрение кредита без них невозможно. Однако это утверждение противоречит законодательству.</a:t>
            </a:r>
            <a:br>
              <a:rPr lang="ru-RU" sz="1400" i="1" dirty="0">
                <a:latin typeface="Times New Roman" panose="02020603050405020304" pitchFamily="18" charset="0"/>
                <a:cs typeface="Times New Roman" panose="02020603050405020304" pitchFamily="18" charset="0"/>
              </a:rPr>
            </a:br>
            <a:r>
              <a:rPr lang="ru-RU" sz="1400" i="1" dirty="0" smtClean="0">
                <a:latin typeface="Times New Roman" panose="02020603050405020304" pitchFamily="18" charset="0"/>
                <a:cs typeface="Times New Roman" panose="02020603050405020304" pitchFamily="18" charset="0"/>
              </a:rPr>
              <a:t>	Итак</a:t>
            </a:r>
            <a:r>
              <a:rPr lang="ru-RU" sz="1400" i="1" dirty="0">
                <a:latin typeface="Times New Roman" panose="02020603050405020304" pitchFamily="18" charset="0"/>
                <a:cs typeface="Times New Roman" panose="02020603050405020304" pitchFamily="18" charset="0"/>
              </a:rPr>
              <a:t>, если дополнительные платные услуги навязаны потребителю и им оплачены в обход его согласия, он вправе потребовать от исполнителя возврата уплаченной суммы. Убытки, причиненные потребителю вследствие нарушения его права на свободный выбор услуг, возмещаются кредитной организацией в полном объеме.</a:t>
            </a:r>
            <a:br>
              <a:rPr lang="ru-RU" sz="1400" i="1" dirty="0">
                <a:latin typeface="Times New Roman" panose="02020603050405020304" pitchFamily="18" charset="0"/>
                <a:cs typeface="Times New Roman" panose="02020603050405020304" pitchFamily="18" charset="0"/>
              </a:rPr>
            </a:br>
            <a:r>
              <a:rPr lang="ru-RU" sz="1400" i="1" dirty="0" smtClean="0">
                <a:latin typeface="Times New Roman" panose="02020603050405020304" pitchFamily="18" charset="0"/>
                <a:cs typeface="Times New Roman" panose="02020603050405020304" pitchFamily="18" charset="0"/>
              </a:rPr>
              <a:t>	Отказ </a:t>
            </a:r>
            <a:r>
              <a:rPr lang="ru-RU" sz="1400" i="1" dirty="0">
                <a:latin typeface="Times New Roman" panose="02020603050405020304" pitchFamily="18" charset="0"/>
                <a:cs typeface="Times New Roman" panose="02020603050405020304" pitchFamily="18" charset="0"/>
              </a:rPr>
              <a:t>от дополнительных платных услуг возможен при подаче заявления о расторжении договора в течение 14 календарных дней после его подписания, в так называемый период охлаждения. Это касается карт технической помощи на дорогах, договоров страхования (не обязательных в силу закона), различного юридического сопровождения, телемедицины, консультационных, информационных и прочих услуг. При этом стоимость услуг обычно включается в </a:t>
            </a:r>
            <a:r>
              <a:rPr lang="ru-RU" sz="1400" i="1" dirty="0" smtClean="0">
                <a:latin typeface="Times New Roman" panose="02020603050405020304" pitchFamily="18" charset="0"/>
                <a:cs typeface="Times New Roman" panose="02020603050405020304" pitchFamily="18" charset="0"/>
              </a:rPr>
              <a:t>сумму кредита, в результате чего долг по кредитному договору существенно увеличивается</a:t>
            </a:r>
            <a:r>
              <a:rPr lang="ru-RU" sz="1400" dirty="0" smtClean="0">
                <a:latin typeface="Times New Roman" panose="02020603050405020304" pitchFamily="18" charset="0"/>
                <a:cs typeface="Times New Roman" panose="02020603050405020304" pitchFamily="18" charset="0"/>
              </a:rPr>
              <a:t>.</a:t>
            </a:r>
            <a:r>
              <a:rPr lang="ru-RU" sz="1400" i="1" dirty="0" smtClean="0">
                <a:latin typeface="Times New Roman" panose="02020603050405020304" pitchFamily="18" charset="0"/>
                <a:cs typeface="Times New Roman" panose="02020603050405020304" pitchFamily="18" charset="0"/>
              </a:rPr>
              <a:t/>
            </a:r>
            <a:br>
              <a:rPr lang="ru-RU" sz="1400" i="1" dirty="0" smtClean="0">
                <a:latin typeface="Times New Roman" panose="02020603050405020304" pitchFamily="18" charset="0"/>
                <a:cs typeface="Times New Roman" panose="02020603050405020304" pitchFamily="18" charset="0"/>
              </a:rPr>
            </a:br>
            <a:r>
              <a:rPr lang="ru-RU" sz="1400" i="1" dirty="0">
                <a:latin typeface="Times New Roman" panose="02020603050405020304" pitchFamily="18" charset="0"/>
                <a:cs typeface="Times New Roman" panose="02020603050405020304" pitchFamily="18" charset="0"/>
              </a:rPr>
              <a:t/>
            </a:r>
            <a:br>
              <a:rPr lang="ru-RU" sz="1400" i="1" dirty="0">
                <a:latin typeface="Times New Roman" panose="02020603050405020304" pitchFamily="18" charset="0"/>
                <a:cs typeface="Times New Roman" panose="02020603050405020304" pitchFamily="18" charset="0"/>
              </a:rPr>
            </a:br>
            <a:r>
              <a:rPr lang="ru-RU" sz="1400" i="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ст.16 </a:t>
            </a:r>
            <a:r>
              <a:rPr lang="ru-RU" sz="1400" b="1" dirty="0">
                <a:latin typeface="Times New Roman" panose="02020603050405020304" pitchFamily="18" charset="0"/>
                <a:cs typeface="Times New Roman" panose="02020603050405020304" pitchFamily="18" charset="0"/>
              </a:rPr>
              <a:t>Закона РФ от 07.02.1992 № 2300-1 «О защите прав потребителей</a:t>
            </a:r>
            <a:r>
              <a:rPr lang="ru-RU" sz="1400" b="1" dirty="0" smtClean="0">
                <a:latin typeface="Times New Roman" panose="02020603050405020304" pitchFamily="18" charset="0"/>
                <a:cs typeface="Times New Roman" panose="02020603050405020304" pitchFamily="18" charset="0"/>
              </a:rPr>
              <a:t>»</a:t>
            </a:r>
            <a:br>
              <a:rPr lang="ru-RU" sz="1400" b="1" dirty="0" smtClean="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п.9 ст.5 Федерального закона РФ от 21.12.2003 № 353-ФЗ «О потребительском кредите (займе)»</a:t>
            </a:r>
            <a:r>
              <a:rPr lang="ru-RU" sz="1400" i="1" dirty="0" smtClean="0">
                <a:latin typeface="Times New Roman" panose="02020603050405020304" pitchFamily="18" charset="0"/>
                <a:cs typeface="Times New Roman" panose="02020603050405020304" pitchFamily="18" charset="0"/>
              </a:rPr>
              <a:t/>
            </a:r>
            <a:br>
              <a:rPr lang="ru-RU" sz="1400" i="1" dirty="0" smtClean="0">
                <a:latin typeface="Times New Roman" panose="02020603050405020304" pitchFamily="18" charset="0"/>
                <a:cs typeface="Times New Roman" panose="02020603050405020304" pitchFamily="18" charset="0"/>
              </a:rPr>
            </a:br>
            <a:endParaRPr lang="ru-RU" sz="1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085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450850" algn="just"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defRPr>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След самолета</Template>
  <TotalTime>1536</TotalTime>
  <Words>336</Words>
  <Application>Microsoft Office PowerPoint</Application>
  <PresentationFormat>Произвольный</PresentationFormat>
  <Paragraphs>138</Paragraphs>
  <Slides>25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25</vt:i4>
      </vt:variant>
    </vt:vector>
  </HeadingPairs>
  <TitlesOfParts>
    <vt:vector size="27" baseType="lpstr">
      <vt:lpstr>Office Theme</vt:lpstr>
      <vt:lpstr>Office Theme</vt:lpstr>
      <vt:lpstr>Презентация PowerPoint</vt:lpstr>
      <vt:lpstr>Презентация PowerPoint</vt:lpstr>
      <vt:lpstr>Маркировка пива и слабоалкогольных напитков </vt:lpstr>
      <vt:lpstr>Пилотные проекты по цифровой маркировке</vt:lpstr>
      <vt:lpstr>Презентация PowerPoint</vt:lpstr>
      <vt:lpstr>Но</vt:lpstr>
      <vt:lpstr>Транспортная сфера услуг в части железнодорожных перевозок грузов и пассажиров</vt:lpstr>
      <vt:lpstr>Федеральный закон о внесении изменений в ст.14.8 Кодекса РФ об административных правонарушениях</vt:lpstr>
      <vt:lpstr> Вопрос о нарушении потребительских прав в сфере услуг (в частности при предоставлении кредита в банках происходит навязывание дополнительных услуг. Как потребителю отличить обязательные услуги от дополнительных, от которых можно отказаться в процессе подписания кредитного договора?    Зачастую дополнительные платные услуги обосновываются кредитными организациями тем, что они являются обязательными и одобрение кредита без них невозможно. Однако это утверждение противоречит законодательству.  Итак, если дополнительные платные услуги навязаны потребителю и им оплачены в обход его согласия, он вправе потребовать от исполнителя возврата уплаченной суммы. Убытки, причиненные потребителю вследствие нарушения его права на свободный выбор услуг, возмещаются кредитной организацией в полном объеме.  Отказ от дополнительных платных услуг возможен при подаче заявления о расторжении договора в течение 14 календарных дней после его подписания, в так называемый период охлаждения. Это касается карт технической помощи на дорогах, договоров страхования (не обязательных в силу закона), различного юридического сопровождения, телемедицины, консультационных, информационных и прочих услуг. При этом стоимость услуг обычно включается в сумму кредита, в результате чего долг по кредитному договору существенно увеличивается.   ст.16 Закона РФ от 07.02.1992 № 2300-1 «О защите прав потребителей»  п.9 ст.5 Федерального закона РФ от 21.12.2003 № 353-ФЗ «О потребительском кредите (займе)»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Законом РФ от 07.02.1992 № 2300-1 «О защите прав потребителей» предусмотрены следующие неустойки: 0,5% (за просрочку передачи предварительно оплаченного товара), 1% (за просрочку удовлетворения требований потребителя при продаже некачественного товара), 3% (за просрочку выполнения работ и при просрочке удовлетворения требований потребителя при выполнении работ).  Однако при заказе изготовления товара по размерам потребителя (например: окна или двери) часто заключается договор купли-продажи, а не договор выполнения работ (оказания услуг). Следовательно, при нарушении сроков передачи товара рассчитывается неустойка в размере 0,5%, как указано в договоре. Возможно ли применение неустойки в размере 3%, что не будет соответствовать условиям договора?   В данной ситуации важно определять буквальное значение условий договора, поскольку тут два варианта.  Или это договор купли-продажа с монтажом, либо это изготовление, монтаж с передачей конкретного результата. В последнем случае как раз при нарушении срока выполнения подряда, потребитель вправе потребовать  неустойку (пеню) в размере трех процентов цены выполнения работы.  Для того, чтобы точно определить, нужно делать анализ заключенного договора.  Соответственно если фактически сторонами заключен договор на выполнение работ и договором указана неустойка в размере 0,5% за нарушение сроков, потребитель имеет право требовать выплаты неустойки в размере 3% за каждый день. Дело в том, что положения договора, которые ущемляют права потребителя по сравнению с теми, которые предусмотрены Законом не применяются.    ст. 431 ГК РФ; ст.ст.16, 28 Закона РФ «О защите прав потребителей».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Виктория В. Маркевич</dc:creator>
  <cp:lastModifiedBy>Милютина И.В.</cp:lastModifiedBy>
  <cp:revision>189</cp:revision>
  <cp:lastPrinted>2019-12-18T06:54:05Z</cp:lastPrinted>
  <dcterms:created xsi:type="dcterms:W3CDTF">2019-12-17T10:32:18Z</dcterms:created>
  <dcterms:modified xsi:type="dcterms:W3CDTF">2023-11-15T05:47:40Z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21</vt:i4>
  </property>
</Properties>
</file>