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4" r:id="rId2"/>
    <p:sldId id="337" r:id="rId3"/>
    <p:sldId id="363" r:id="rId4"/>
    <p:sldId id="353" r:id="rId5"/>
    <p:sldId id="369" r:id="rId6"/>
    <p:sldId id="382" r:id="rId7"/>
    <p:sldId id="370" r:id="rId8"/>
    <p:sldId id="364" r:id="rId9"/>
    <p:sldId id="356" r:id="rId10"/>
    <p:sldId id="358" r:id="rId11"/>
    <p:sldId id="365" r:id="rId12"/>
    <p:sldId id="368" r:id="rId13"/>
    <p:sldId id="371" r:id="rId14"/>
    <p:sldId id="367" r:id="rId15"/>
    <p:sldId id="380" r:id="rId16"/>
    <p:sldId id="38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36" r:id="rId26"/>
  </p:sldIdLst>
  <p:sldSz cx="9144000" cy="6858000" type="screen4x3"/>
  <p:notesSz cx="6815138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86F8A4"/>
    <a:srgbClr val="99FFCC"/>
    <a:srgbClr val="00CC66"/>
    <a:srgbClr val="FF9933"/>
    <a:srgbClr val="EAEF1F"/>
    <a:srgbClr val="FF6600"/>
    <a:srgbClr val="33B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3901" autoAdjust="0"/>
  </p:normalViewPr>
  <p:slideViewPr>
    <p:cSldViewPr>
      <p:cViewPr>
        <p:scale>
          <a:sx n="107" d="100"/>
          <a:sy n="107" d="100"/>
        </p:scale>
        <p:origin x="-21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CF82C-6831-4252-99E6-EFA1990825BB}" type="doc">
      <dgm:prSet loTypeId="urn:microsoft.com/office/officeart/2005/8/layout/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93A6DBC-842A-46A4-91A7-9F782BFD574A}">
      <dgm:prSet custT="1"/>
      <dgm:spPr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Финансовая поддержка</a:t>
          </a:r>
        </a:p>
      </dgm:t>
    </dgm:pt>
    <dgm:pt modelId="{E96210C5-F657-4E7B-B671-B0B489B288D1}" type="parTrans" cxnId="{AF979B29-4220-4E3A-BB4C-87C3132554F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6AAAA38-B05B-4DBD-9603-9037C6B1DCE3}" type="sibTrans" cxnId="{AF979B29-4220-4E3A-BB4C-87C3132554F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A047790-5709-48EF-A501-7ED13C6E20B8}">
      <dgm:prSet custT="1"/>
      <dgm:spPr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Инфраструктурная поддержка</a:t>
          </a:r>
        </a:p>
      </dgm:t>
    </dgm:pt>
    <dgm:pt modelId="{33520251-571D-4536-A837-08E92233AAF2}" type="parTrans" cxnId="{1026A6CB-58AD-48BB-8445-4F4F3539F31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B88970B-C03C-4940-88B6-B1C0C826F726}" type="sibTrans" cxnId="{1026A6CB-58AD-48BB-8445-4F4F3539F31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6772C06-F9EF-477B-B040-4EB41433CF37}">
      <dgm:prSet custT="1"/>
      <dgm:spPr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Информационно-консультационная поддержка 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CF06FCA-7E30-438D-B43B-FB87CAD4F844}" type="parTrans" cxnId="{78A62FF4-09C1-4BF5-871B-7DE329C7547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06B65E-F135-41A2-897E-2F0A26A51BC0}" type="sibTrans" cxnId="{78A62FF4-09C1-4BF5-871B-7DE329C7547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82DDEDA-528E-479A-8752-DB451015B974}">
      <dgm:prSet custT="1"/>
      <dgm:spPr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системы </a:t>
          </a:r>
          <a:r>
            <a:rPr lang="ru-RU" sz="18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бизнес-образования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9EF1BC5-7D11-4246-9B20-99EB3D4C181A}" type="parTrans" cxnId="{914DF1AC-ACDE-48AA-BC68-C1217CB631B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0B7D11A-3CBF-4006-931C-7C3A4D0D6793}" type="sibTrans" cxnId="{914DF1AC-ACDE-48AA-BC68-C1217CB631B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D10C9C5-5DCC-4748-B254-8FDCACCE1064}">
      <dgm:prSet custT="1"/>
      <dgm:spPr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Продвижение СМСП на новые рынки сбыта 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D79053F-F4B7-4804-83EF-3647B2FE102A}" type="parTrans" cxnId="{3D4F938D-A3E7-45B1-853E-9036DF4620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0AF0051-4450-41D7-A9B4-9101B60C4466}" type="sibTrans" cxnId="{3D4F938D-A3E7-45B1-853E-9036DF4620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89D5B78-3ACF-407F-A43C-327F6C4338B5}">
      <dgm:prSet custT="1"/>
      <dgm:spPr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Комплексное развитие моногородов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04A985D-DF91-4D32-B16C-FFF33B821677}" type="parTrans" cxnId="{CBDDC6B8-4FEA-4E3E-9D2C-09DE7E72521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15F6E91-1772-4DF5-8FA8-075FE1243F48}" type="sibTrans" cxnId="{CBDDC6B8-4FEA-4E3E-9D2C-09DE7E72521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A8C4D5C-AAB3-44BB-8D17-EBAA80B3ED34}" type="pres">
      <dgm:prSet presAssocID="{44ACF82C-6831-4252-99E6-EFA1990825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9F0BD-EF5C-4C72-B3D4-79152B92E276}" type="pres">
      <dgm:prSet presAssocID="{993A6DBC-842A-46A4-91A7-9F782BFD574A}" presName="parentLin" presStyleCnt="0"/>
      <dgm:spPr/>
      <dgm:t>
        <a:bodyPr/>
        <a:lstStyle/>
        <a:p>
          <a:endParaRPr lang="ru-RU"/>
        </a:p>
      </dgm:t>
    </dgm:pt>
    <dgm:pt modelId="{AAF803B9-C058-4E0B-A9F2-872571AA50E4}" type="pres">
      <dgm:prSet presAssocID="{993A6DBC-842A-46A4-91A7-9F782BFD574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AD465F6-6AC3-4B36-BC02-F3E48E15E56D}" type="pres">
      <dgm:prSet presAssocID="{993A6DBC-842A-46A4-91A7-9F782BFD574A}" presName="parentText" presStyleLbl="node1" presStyleIdx="0" presStyleCnt="6" custScaleX="107900" custLinFactNeighborX="1530" custLinFactNeighborY="8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F8DA8-61AF-4C36-B3E6-ACADCD8354B9}" type="pres">
      <dgm:prSet presAssocID="{993A6DBC-842A-46A4-91A7-9F782BFD574A}" presName="negativeSpace" presStyleCnt="0"/>
      <dgm:spPr/>
      <dgm:t>
        <a:bodyPr/>
        <a:lstStyle/>
        <a:p>
          <a:endParaRPr lang="ru-RU"/>
        </a:p>
      </dgm:t>
    </dgm:pt>
    <dgm:pt modelId="{5BABD4AE-517D-409E-97DA-1D2C0209119C}" type="pres">
      <dgm:prSet presAssocID="{993A6DBC-842A-46A4-91A7-9F782BFD574A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97032-6D36-40C6-8A02-1EB12EC57A76}" type="pres">
      <dgm:prSet presAssocID="{B6AAAA38-B05B-4DBD-9603-9037C6B1DCE3}" presName="spaceBetweenRectangles" presStyleCnt="0"/>
      <dgm:spPr/>
      <dgm:t>
        <a:bodyPr/>
        <a:lstStyle/>
        <a:p>
          <a:endParaRPr lang="ru-RU"/>
        </a:p>
      </dgm:t>
    </dgm:pt>
    <dgm:pt modelId="{C4DC3B80-D864-4014-8898-996513C27B57}" type="pres">
      <dgm:prSet presAssocID="{DA047790-5709-48EF-A501-7ED13C6E20B8}" presName="parentLin" presStyleCnt="0"/>
      <dgm:spPr/>
      <dgm:t>
        <a:bodyPr/>
        <a:lstStyle/>
        <a:p>
          <a:endParaRPr lang="ru-RU"/>
        </a:p>
      </dgm:t>
    </dgm:pt>
    <dgm:pt modelId="{3C6EDA2B-E5E6-4ACA-8495-78A248DF0EF5}" type="pres">
      <dgm:prSet presAssocID="{DA047790-5709-48EF-A501-7ED13C6E20B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9E8EF1D-1EBC-4E21-AF2C-F5340F41C991}" type="pres">
      <dgm:prSet presAssocID="{DA047790-5709-48EF-A501-7ED13C6E20B8}" presName="parentText" presStyleLbl="node1" presStyleIdx="1" presStyleCnt="6" custScaleX="107674" custLinFactNeighborX="161" custLinFactNeighborY="18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A9497-6689-4BFC-BB68-6D64901FCFE2}" type="pres">
      <dgm:prSet presAssocID="{DA047790-5709-48EF-A501-7ED13C6E20B8}" presName="negativeSpace" presStyleCnt="0"/>
      <dgm:spPr/>
      <dgm:t>
        <a:bodyPr/>
        <a:lstStyle/>
        <a:p>
          <a:endParaRPr lang="ru-RU"/>
        </a:p>
      </dgm:t>
    </dgm:pt>
    <dgm:pt modelId="{F768F590-0788-4757-A436-5574A75EEF64}" type="pres">
      <dgm:prSet presAssocID="{DA047790-5709-48EF-A501-7ED13C6E20B8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B9C19-533A-43D9-B93D-F4D97049D249}" type="pres">
      <dgm:prSet presAssocID="{7B88970B-C03C-4940-88B6-B1C0C826F726}" presName="spaceBetweenRectangles" presStyleCnt="0"/>
      <dgm:spPr/>
      <dgm:t>
        <a:bodyPr/>
        <a:lstStyle/>
        <a:p>
          <a:endParaRPr lang="ru-RU"/>
        </a:p>
      </dgm:t>
    </dgm:pt>
    <dgm:pt modelId="{03189FC0-0B7B-4E5D-A753-ACC45DE6722D}" type="pres">
      <dgm:prSet presAssocID="{06772C06-F9EF-477B-B040-4EB41433CF37}" presName="parentLin" presStyleCnt="0"/>
      <dgm:spPr/>
      <dgm:t>
        <a:bodyPr/>
        <a:lstStyle/>
        <a:p>
          <a:endParaRPr lang="ru-RU"/>
        </a:p>
      </dgm:t>
    </dgm:pt>
    <dgm:pt modelId="{F536A3EE-52CE-4891-80CA-0D91F95B097B}" type="pres">
      <dgm:prSet presAssocID="{06772C06-F9EF-477B-B040-4EB41433CF3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006138C-8A24-476A-89EE-C025987C908F}" type="pres">
      <dgm:prSet presAssocID="{06772C06-F9EF-477B-B040-4EB41433CF37}" presName="parentText" presStyleLbl="node1" presStyleIdx="2" presStyleCnt="6" custScaleX="107426" custLinFactNeighborX="161" custLinFactNeighborY="7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33622-2076-4C3F-A952-A010B69F5801}" type="pres">
      <dgm:prSet presAssocID="{06772C06-F9EF-477B-B040-4EB41433CF37}" presName="negativeSpace" presStyleCnt="0"/>
      <dgm:spPr/>
      <dgm:t>
        <a:bodyPr/>
        <a:lstStyle/>
        <a:p>
          <a:endParaRPr lang="ru-RU"/>
        </a:p>
      </dgm:t>
    </dgm:pt>
    <dgm:pt modelId="{88B06601-97C0-4B2D-893C-BAD73E35AF26}" type="pres">
      <dgm:prSet presAssocID="{06772C06-F9EF-477B-B040-4EB41433CF3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D7DCE-01A5-4C01-A37B-0BAA943365C9}" type="pres">
      <dgm:prSet presAssocID="{8C06B65E-F135-41A2-897E-2F0A26A51BC0}" presName="spaceBetweenRectangles" presStyleCnt="0"/>
      <dgm:spPr/>
      <dgm:t>
        <a:bodyPr/>
        <a:lstStyle/>
        <a:p>
          <a:endParaRPr lang="ru-RU"/>
        </a:p>
      </dgm:t>
    </dgm:pt>
    <dgm:pt modelId="{FFD06AA4-F81F-4CF4-A192-F7EA65F26E38}" type="pres">
      <dgm:prSet presAssocID="{982DDEDA-528E-479A-8752-DB451015B974}" presName="parentLin" presStyleCnt="0"/>
      <dgm:spPr/>
      <dgm:t>
        <a:bodyPr/>
        <a:lstStyle/>
        <a:p>
          <a:endParaRPr lang="ru-RU"/>
        </a:p>
      </dgm:t>
    </dgm:pt>
    <dgm:pt modelId="{0FACC5BD-D210-4E26-8B4D-35DD643EEF6C}" type="pres">
      <dgm:prSet presAssocID="{982DDEDA-528E-479A-8752-DB451015B97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E4B70BB-036F-4347-8E8C-66D9151C266F}" type="pres">
      <dgm:prSet presAssocID="{982DDEDA-528E-479A-8752-DB451015B974}" presName="parentText" presStyleLbl="node1" presStyleIdx="3" presStyleCnt="6" custScaleX="106968" custLinFactNeighborX="161" custLinFactNeighborY="18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AA47B-F27B-4865-AE3A-17FF5EFE3EF4}" type="pres">
      <dgm:prSet presAssocID="{982DDEDA-528E-479A-8752-DB451015B974}" presName="negativeSpace" presStyleCnt="0"/>
      <dgm:spPr/>
      <dgm:t>
        <a:bodyPr/>
        <a:lstStyle/>
        <a:p>
          <a:endParaRPr lang="ru-RU"/>
        </a:p>
      </dgm:t>
    </dgm:pt>
    <dgm:pt modelId="{E9571ED7-45AD-45C6-A722-97A1C79B5078}" type="pres">
      <dgm:prSet presAssocID="{982DDEDA-528E-479A-8752-DB451015B974}" presName="childText" presStyleLbl="conFgAcc1" presStyleIdx="3" presStyleCnt="6" custLinFactNeighborX="516" custLinFactNeighborY="5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125E4-B211-4BCF-AD22-217C6EA8E17D}" type="pres">
      <dgm:prSet presAssocID="{50B7D11A-3CBF-4006-931C-7C3A4D0D6793}" presName="spaceBetweenRectangles" presStyleCnt="0"/>
      <dgm:spPr/>
      <dgm:t>
        <a:bodyPr/>
        <a:lstStyle/>
        <a:p>
          <a:endParaRPr lang="ru-RU"/>
        </a:p>
      </dgm:t>
    </dgm:pt>
    <dgm:pt modelId="{7D631E3E-9C58-47CE-8C5C-C312DBB6451C}" type="pres">
      <dgm:prSet presAssocID="{5D10C9C5-5DCC-4748-B254-8FDCACCE1064}" presName="parentLin" presStyleCnt="0"/>
      <dgm:spPr/>
      <dgm:t>
        <a:bodyPr/>
        <a:lstStyle/>
        <a:p>
          <a:endParaRPr lang="ru-RU"/>
        </a:p>
      </dgm:t>
    </dgm:pt>
    <dgm:pt modelId="{E9641E3B-D730-4808-A175-C735BC4D3CB1}" type="pres">
      <dgm:prSet presAssocID="{5D10C9C5-5DCC-4748-B254-8FDCACCE106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283C197-B17D-4E23-91C4-311157716DA6}" type="pres">
      <dgm:prSet presAssocID="{5D10C9C5-5DCC-4748-B254-8FDCACCE1064}" presName="parentText" presStyleLbl="node1" presStyleIdx="4" presStyleCnt="6" custScaleX="107386" custLinFactNeighborX="-9274" custLinFactNeighborY="18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3464-E6F6-40C1-BC97-7B7919058DF3}" type="pres">
      <dgm:prSet presAssocID="{5D10C9C5-5DCC-4748-B254-8FDCACCE1064}" presName="negativeSpace" presStyleCnt="0"/>
      <dgm:spPr/>
      <dgm:t>
        <a:bodyPr/>
        <a:lstStyle/>
        <a:p>
          <a:endParaRPr lang="ru-RU"/>
        </a:p>
      </dgm:t>
    </dgm:pt>
    <dgm:pt modelId="{69C44F87-A485-4101-8530-B79D2BF599F3}" type="pres">
      <dgm:prSet presAssocID="{5D10C9C5-5DCC-4748-B254-8FDCACCE1064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ADA33-CE6A-457F-91B4-17F8E426CC87}" type="pres">
      <dgm:prSet presAssocID="{F0AF0051-4450-41D7-A9B4-9101B60C4466}" presName="spaceBetweenRectangles" presStyleCnt="0"/>
      <dgm:spPr/>
      <dgm:t>
        <a:bodyPr/>
        <a:lstStyle/>
        <a:p>
          <a:endParaRPr lang="ru-RU"/>
        </a:p>
      </dgm:t>
    </dgm:pt>
    <dgm:pt modelId="{43422951-6107-484B-8046-AB39BA53B1AC}" type="pres">
      <dgm:prSet presAssocID="{289D5B78-3ACF-407F-A43C-327F6C4338B5}" presName="parentLin" presStyleCnt="0"/>
      <dgm:spPr/>
      <dgm:t>
        <a:bodyPr/>
        <a:lstStyle/>
        <a:p>
          <a:endParaRPr lang="ru-RU"/>
        </a:p>
      </dgm:t>
    </dgm:pt>
    <dgm:pt modelId="{F32B160B-817F-4676-951E-7F1B25406E76}" type="pres">
      <dgm:prSet presAssocID="{289D5B78-3ACF-407F-A43C-327F6C4338B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D56D9F0-0B43-477A-B616-37EF48BE77DB}" type="pres">
      <dgm:prSet presAssocID="{289D5B78-3ACF-407F-A43C-327F6C4338B5}" presName="parentText" presStyleLbl="node1" presStyleIdx="5" presStyleCnt="6" custScaleX="107446" custLinFactNeighborX="-17838" custLinFactNeighborY="278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E8AFB-640A-4AFE-9601-699BD2142B3E}" type="pres">
      <dgm:prSet presAssocID="{289D5B78-3ACF-407F-A43C-327F6C4338B5}" presName="negativeSpace" presStyleCnt="0"/>
      <dgm:spPr/>
      <dgm:t>
        <a:bodyPr/>
        <a:lstStyle/>
        <a:p>
          <a:endParaRPr lang="ru-RU"/>
        </a:p>
      </dgm:t>
    </dgm:pt>
    <dgm:pt modelId="{CB2D2E4F-29D9-4C87-8EA4-CA74B4B2E2DC}" type="pres">
      <dgm:prSet presAssocID="{289D5B78-3ACF-407F-A43C-327F6C4338B5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77FD6-C8AB-4D2C-A6A3-614A7F3DBB88}" type="presOf" srcId="{993A6DBC-842A-46A4-91A7-9F782BFD574A}" destId="{DAD465F6-6AC3-4B36-BC02-F3E48E15E56D}" srcOrd="1" destOrd="0" presId="urn:microsoft.com/office/officeart/2005/8/layout/list1"/>
    <dgm:cxn modelId="{C47CA418-244E-4526-BB97-3392E635A0A4}" type="presOf" srcId="{06772C06-F9EF-477B-B040-4EB41433CF37}" destId="{F536A3EE-52CE-4891-80CA-0D91F95B097B}" srcOrd="0" destOrd="0" presId="urn:microsoft.com/office/officeart/2005/8/layout/list1"/>
    <dgm:cxn modelId="{1026A6CB-58AD-48BB-8445-4F4F3539F312}" srcId="{44ACF82C-6831-4252-99E6-EFA1990825BB}" destId="{DA047790-5709-48EF-A501-7ED13C6E20B8}" srcOrd="1" destOrd="0" parTransId="{33520251-571D-4536-A837-08E92233AAF2}" sibTransId="{7B88970B-C03C-4940-88B6-B1C0C826F726}"/>
    <dgm:cxn modelId="{1EC09011-74C7-47D6-B343-B0785FACEEFF}" type="presOf" srcId="{44ACF82C-6831-4252-99E6-EFA1990825BB}" destId="{8A8C4D5C-AAB3-44BB-8D17-EBAA80B3ED34}" srcOrd="0" destOrd="0" presId="urn:microsoft.com/office/officeart/2005/8/layout/list1"/>
    <dgm:cxn modelId="{4681EE5D-4F92-410E-809C-A1CD8085CD36}" type="presOf" srcId="{5D10C9C5-5DCC-4748-B254-8FDCACCE1064}" destId="{4283C197-B17D-4E23-91C4-311157716DA6}" srcOrd="1" destOrd="0" presId="urn:microsoft.com/office/officeart/2005/8/layout/list1"/>
    <dgm:cxn modelId="{914DF1AC-ACDE-48AA-BC68-C1217CB631B6}" srcId="{44ACF82C-6831-4252-99E6-EFA1990825BB}" destId="{982DDEDA-528E-479A-8752-DB451015B974}" srcOrd="3" destOrd="0" parTransId="{09EF1BC5-7D11-4246-9B20-99EB3D4C181A}" sibTransId="{50B7D11A-3CBF-4006-931C-7C3A4D0D6793}"/>
    <dgm:cxn modelId="{53C6C382-B5A5-4D10-BF02-2C83FBDFFFE2}" type="presOf" srcId="{DA047790-5709-48EF-A501-7ED13C6E20B8}" destId="{F9E8EF1D-1EBC-4E21-AF2C-F5340F41C991}" srcOrd="1" destOrd="0" presId="urn:microsoft.com/office/officeart/2005/8/layout/list1"/>
    <dgm:cxn modelId="{E05F5EE6-3A6F-449A-A5F0-753C3761BA54}" type="presOf" srcId="{06772C06-F9EF-477B-B040-4EB41433CF37}" destId="{2006138C-8A24-476A-89EE-C025987C908F}" srcOrd="1" destOrd="0" presId="urn:microsoft.com/office/officeart/2005/8/layout/list1"/>
    <dgm:cxn modelId="{3D4F938D-A3E7-45B1-853E-9036DF462039}" srcId="{44ACF82C-6831-4252-99E6-EFA1990825BB}" destId="{5D10C9C5-5DCC-4748-B254-8FDCACCE1064}" srcOrd="4" destOrd="0" parTransId="{3D79053F-F4B7-4804-83EF-3647B2FE102A}" sibTransId="{F0AF0051-4450-41D7-A9B4-9101B60C4466}"/>
    <dgm:cxn modelId="{54F35D8E-7B0D-485B-A393-79C2A74E5CDC}" type="presOf" srcId="{DA047790-5709-48EF-A501-7ED13C6E20B8}" destId="{3C6EDA2B-E5E6-4ACA-8495-78A248DF0EF5}" srcOrd="0" destOrd="0" presId="urn:microsoft.com/office/officeart/2005/8/layout/list1"/>
    <dgm:cxn modelId="{4BB417F6-542E-408F-9BA0-309DE8C7EE18}" type="presOf" srcId="{289D5B78-3ACF-407F-A43C-327F6C4338B5}" destId="{F32B160B-817F-4676-951E-7F1B25406E76}" srcOrd="0" destOrd="0" presId="urn:microsoft.com/office/officeart/2005/8/layout/list1"/>
    <dgm:cxn modelId="{9AD4722A-8FB3-406D-A41C-FB4914A6C18D}" type="presOf" srcId="{5D10C9C5-5DCC-4748-B254-8FDCACCE1064}" destId="{E9641E3B-D730-4808-A175-C735BC4D3CB1}" srcOrd="0" destOrd="0" presId="urn:microsoft.com/office/officeart/2005/8/layout/list1"/>
    <dgm:cxn modelId="{28E42774-5AC1-4854-B14C-F2886363EFCE}" type="presOf" srcId="{993A6DBC-842A-46A4-91A7-9F782BFD574A}" destId="{AAF803B9-C058-4E0B-A9F2-872571AA50E4}" srcOrd="0" destOrd="0" presId="urn:microsoft.com/office/officeart/2005/8/layout/list1"/>
    <dgm:cxn modelId="{CBDDC6B8-4FEA-4E3E-9D2C-09DE7E725216}" srcId="{44ACF82C-6831-4252-99E6-EFA1990825BB}" destId="{289D5B78-3ACF-407F-A43C-327F6C4338B5}" srcOrd="5" destOrd="0" parTransId="{B04A985D-DF91-4D32-B16C-FFF33B821677}" sibTransId="{E15F6E91-1772-4DF5-8FA8-075FE1243F48}"/>
    <dgm:cxn modelId="{AF979B29-4220-4E3A-BB4C-87C3132554F3}" srcId="{44ACF82C-6831-4252-99E6-EFA1990825BB}" destId="{993A6DBC-842A-46A4-91A7-9F782BFD574A}" srcOrd="0" destOrd="0" parTransId="{E96210C5-F657-4E7B-B671-B0B489B288D1}" sibTransId="{B6AAAA38-B05B-4DBD-9603-9037C6B1DCE3}"/>
    <dgm:cxn modelId="{60137ABF-EC44-40F8-9DED-32E51B48446C}" type="presOf" srcId="{982DDEDA-528E-479A-8752-DB451015B974}" destId="{0FACC5BD-D210-4E26-8B4D-35DD643EEF6C}" srcOrd="0" destOrd="0" presId="urn:microsoft.com/office/officeart/2005/8/layout/list1"/>
    <dgm:cxn modelId="{0CC30538-1736-42C2-AFF7-71F32681B5C6}" type="presOf" srcId="{289D5B78-3ACF-407F-A43C-327F6C4338B5}" destId="{ED56D9F0-0B43-477A-B616-37EF48BE77DB}" srcOrd="1" destOrd="0" presId="urn:microsoft.com/office/officeart/2005/8/layout/list1"/>
    <dgm:cxn modelId="{6DCBD5E9-3D53-42C4-A051-EDC22FF94469}" type="presOf" srcId="{982DDEDA-528E-479A-8752-DB451015B974}" destId="{DE4B70BB-036F-4347-8E8C-66D9151C266F}" srcOrd="1" destOrd="0" presId="urn:microsoft.com/office/officeart/2005/8/layout/list1"/>
    <dgm:cxn modelId="{78A62FF4-09C1-4BF5-871B-7DE329C75474}" srcId="{44ACF82C-6831-4252-99E6-EFA1990825BB}" destId="{06772C06-F9EF-477B-B040-4EB41433CF37}" srcOrd="2" destOrd="0" parTransId="{3CF06FCA-7E30-438D-B43B-FB87CAD4F844}" sibTransId="{8C06B65E-F135-41A2-897E-2F0A26A51BC0}"/>
    <dgm:cxn modelId="{2AF668DB-1D28-431E-884F-88CF59512364}" type="presParOf" srcId="{8A8C4D5C-AAB3-44BB-8D17-EBAA80B3ED34}" destId="{28A9F0BD-EF5C-4C72-B3D4-79152B92E276}" srcOrd="0" destOrd="0" presId="urn:microsoft.com/office/officeart/2005/8/layout/list1"/>
    <dgm:cxn modelId="{059A0F44-2582-4E66-9387-1070F399C58F}" type="presParOf" srcId="{28A9F0BD-EF5C-4C72-B3D4-79152B92E276}" destId="{AAF803B9-C058-4E0B-A9F2-872571AA50E4}" srcOrd="0" destOrd="0" presId="urn:microsoft.com/office/officeart/2005/8/layout/list1"/>
    <dgm:cxn modelId="{0842D94C-0B86-47CD-8BEF-381E0F4AB52C}" type="presParOf" srcId="{28A9F0BD-EF5C-4C72-B3D4-79152B92E276}" destId="{DAD465F6-6AC3-4B36-BC02-F3E48E15E56D}" srcOrd="1" destOrd="0" presId="urn:microsoft.com/office/officeart/2005/8/layout/list1"/>
    <dgm:cxn modelId="{87295D34-3C56-4D26-929F-87E435D9F68A}" type="presParOf" srcId="{8A8C4D5C-AAB3-44BB-8D17-EBAA80B3ED34}" destId="{AADF8DA8-61AF-4C36-B3E6-ACADCD8354B9}" srcOrd="1" destOrd="0" presId="urn:microsoft.com/office/officeart/2005/8/layout/list1"/>
    <dgm:cxn modelId="{D1A547FC-6C72-4106-B588-D00065DE6887}" type="presParOf" srcId="{8A8C4D5C-AAB3-44BB-8D17-EBAA80B3ED34}" destId="{5BABD4AE-517D-409E-97DA-1D2C0209119C}" srcOrd="2" destOrd="0" presId="urn:microsoft.com/office/officeart/2005/8/layout/list1"/>
    <dgm:cxn modelId="{A5E11081-CBE2-4622-86CA-0845A408AAB5}" type="presParOf" srcId="{8A8C4D5C-AAB3-44BB-8D17-EBAA80B3ED34}" destId="{D3297032-6D36-40C6-8A02-1EB12EC57A76}" srcOrd="3" destOrd="0" presId="urn:microsoft.com/office/officeart/2005/8/layout/list1"/>
    <dgm:cxn modelId="{94B3024D-1042-4490-855C-1C9F90ECE5AA}" type="presParOf" srcId="{8A8C4D5C-AAB3-44BB-8D17-EBAA80B3ED34}" destId="{C4DC3B80-D864-4014-8898-996513C27B57}" srcOrd="4" destOrd="0" presId="urn:microsoft.com/office/officeart/2005/8/layout/list1"/>
    <dgm:cxn modelId="{898D90A6-CC84-4BCC-A309-2D59D402BFD4}" type="presParOf" srcId="{C4DC3B80-D864-4014-8898-996513C27B57}" destId="{3C6EDA2B-E5E6-4ACA-8495-78A248DF0EF5}" srcOrd="0" destOrd="0" presId="urn:microsoft.com/office/officeart/2005/8/layout/list1"/>
    <dgm:cxn modelId="{B8FE49EB-8A1F-4012-B6BD-C89085A8E18D}" type="presParOf" srcId="{C4DC3B80-D864-4014-8898-996513C27B57}" destId="{F9E8EF1D-1EBC-4E21-AF2C-F5340F41C991}" srcOrd="1" destOrd="0" presId="urn:microsoft.com/office/officeart/2005/8/layout/list1"/>
    <dgm:cxn modelId="{17E58EBC-1E85-4591-8251-A5AE998F7F64}" type="presParOf" srcId="{8A8C4D5C-AAB3-44BB-8D17-EBAA80B3ED34}" destId="{C86A9497-6689-4BFC-BB68-6D64901FCFE2}" srcOrd="5" destOrd="0" presId="urn:microsoft.com/office/officeart/2005/8/layout/list1"/>
    <dgm:cxn modelId="{631A6498-DC9D-4BBC-A8DA-8F18A8207577}" type="presParOf" srcId="{8A8C4D5C-AAB3-44BB-8D17-EBAA80B3ED34}" destId="{F768F590-0788-4757-A436-5574A75EEF64}" srcOrd="6" destOrd="0" presId="urn:microsoft.com/office/officeart/2005/8/layout/list1"/>
    <dgm:cxn modelId="{C1F0817C-B978-4E56-B7F7-3D56F53FF1E0}" type="presParOf" srcId="{8A8C4D5C-AAB3-44BB-8D17-EBAA80B3ED34}" destId="{9DAB9C19-533A-43D9-B93D-F4D97049D249}" srcOrd="7" destOrd="0" presId="urn:microsoft.com/office/officeart/2005/8/layout/list1"/>
    <dgm:cxn modelId="{78325951-D3FB-4F9B-B66F-17216591DA4D}" type="presParOf" srcId="{8A8C4D5C-AAB3-44BB-8D17-EBAA80B3ED34}" destId="{03189FC0-0B7B-4E5D-A753-ACC45DE6722D}" srcOrd="8" destOrd="0" presId="urn:microsoft.com/office/officeart/2005/8/layout/list1"/>
    <dgm:cxn modelId="{01E49AA0-6CAC-4D25-8D5A-7656042FCC7C}" type="presParOf" srcId="{03189FC0-0B7B-4E5D-A753-ACC45DE6722D}" destId="{F536A3EE-52CE-4891-80CA-0D91F95B097B}" srcOrd="0" destOrd="0" presId="urn:microsoft.com/office/officeart/2005/8/layout/list1"/>
    <dgm:cxn modelId="{015D25D7-D40A-4264-B7AF-EC269F2C79E5}" type="presParOf" srcId="{03189FC0-0B7B-4E5D-A753-ACC45DE6722D}" destId="{2006138C-8A24-476A-89EE-C025987C908F}" srcOrd="1" destOrd="0" presId="urn:microsoft.com/office/officeart/2005/8/layout/list1"/>
    <dgm:cxn modelId="{EEFA80EA-EF26-4528-9F14-68F46C9DF71D}" type="presParOf" srcId="{8A8C4D5C-AAB3-44BB-8D17-EBAA80B3ED34}" destId="{F5933622-2076-4C3F-A952-A010B69F5801}" srcOrd="9" destOrd="0" presId="urn:microsoft.com/office/officeart/2005/8/layout/list1"/>
    <dgm:cxn modelId="{E150BA6F-C815-4EF7-8992-6C2979AF2EB8}" type="presParOf" srcId="{8A8C4D5C-AAB3-44BB-8D17-EBAA80B3ED34}" destId="{88B06601-97C0-4B2D-893C-BAD73E35AF26}" srcOrd="10" destOrd="0" presId="urn:microsoft.com/office/officeart/2005/8/layout/list1"/>
    <dgm:cxn modelId="{3A8D7E09-0D24-40DC-8537-F37F69789971}" type="presParOf" srcId="{8A8C4D5C-AAB3-44BB-8D17-EBAA80B3ED34}" destId="{FA6D7DCE-01A5-4C01-A37B-0BAA943365C9}" srcOrd="11" destOrd="0" presId="urn:microsoft.com/office/officeart/2005/8/layout/list1"/>
    <dgm:cxn modelId="{F4A9681B-321A-43DE-B94B-EC2CFD511418}" type="presParOf" srcId="{8A8C4D5C-AAB3-44BB-8D17-EBAA80B3ED34}" destId="{FFD06AA4-F81F-4CF4-A192-F7EA65F26E38}" srcOrd="12" destOrd="0" presId="urn:microsoft.com/office/officeart/2005/8/layout/list1"/>
    <dgm:cxn modelId="{DB7B428C-48A5-4C83-A89A-C6F07F3FAEB4}" type="presParOf" srcId="{FFD06AA4-F81F-4CF4-A192-F7EA65F26E38}" destId="{0FACC5BD-D210-4E26-8B4D-35DD643EEF6C}" srcOrd="0" destOrd="0" presId="urn:microsoft.com/office/officeart/2005/8/layout/list1"/>
    <dgm:cxn modelId="{AC322D38-97EA-4CDC-A91D-2558CA943915}" type="presParOf" srcId="{FFD06AA4-F81F-4CF4-A192-F7EA65F26E38}" destId="{DE4B70BB-036F-4347-8E8C-66D9151C266F}" srcOrd="1" destOrd="0" presId="urn:microsoft.com/office/officeart/2005/8/layout/list1"/>
    <dgm:cxn modelId="{FBBFD995-D6EC-4920-A468-53D5B30D7201}" type="presParOf" srcId="{8A8C4D5C-AAB3-44BB-8D17-EBAA80B3ED34}" destId="{0CBAA47B-F27B-4865-AE3A-17FF5EFE3EF4}" srcOrd="13" destOrd="0" presId="urn:microsoft.com/office/officeart/2005/8/layout/list1"/>
    <dgm:cxn modelId="{861BAD3C-ABEF-4D6A-BFB9-E07C608BB29B}" type="presParOf" srcId="{8A8C4D5C-AAB3-44BB-8D17-EBAA80B3ED34}" destId="{E9571ED7-45AD-45C6-A722-97A1C79B5078}" srcOrd="14" destOrd="0" presId="urn:microsoft.com/office/officeart/2005/8/layout/list1"/>
    <dgm:cxn modelId="{F990B75C-B4B9-4767-A7E6-CAC53FFCAB12}" type="presParOf" srcId="{8A8C4D5C-AAB3-44BB-8D17-EBAA80B3ED34}" destId="{8AC125E4-B211-4BCF-AD22-217C6EA8E17D}" srcOrd="15" destOrd="0" presId="urn:microsoft.com/office/officeart/2005/8/layout/list1"/>
    <dgm:cxn modelId="{BBB19BC3-C7F5-47CA-A53C-1B4905D3F8A2}" type="presParOf" srcId="{8A8C4D5C-AAB3-44BB-8D17-EBAA80B3ED34}" destId="{7D631E3E-9C58-47CE-8C5C-C312DBB6451C}" srcOrd="16" destOrd="0" presId="urn:microsoft.com/office/officeart/2005/8/layout/list1"/>
    <dgm:cxn modelId="{63EE3A3B-C301-430C-A6E4-838DA3965800}" type="presParOf" srcId="{7D631E3E-9C58-47CE-8C5C-C312DBB6451C}" destId="{E9641E3B-D730-4808-A175-C735BC4D3CB1}" srcOrd="0" destOrd="0" presId="urn:microsoft.com/office/officeart/2005/8/layout/list1"/>
    <dgm:cxn modelId="{73845770-0B62-437A-A000-C701EC3A5761}" type="presParOf" srcId="{7D631E3E-9C58-47CE-8C5C-C312DBB6451C}" destId="{4283C197-B17D-4E23-91C4-311157716DA6}" srcOrd="1" destOrd="0" presId="urn:microsoft.com/office/officeart/2005/8/layout/list1"/>
    <dgm:cxn modelId="{67AECB41-E0F1-4099-A7FD-5A93C3EB6BE2}" type="presParOf" srcId="{8A8C4D5C-AAB3-44BB-8D17-EBAA80B3ED34}" destId="{1D173464-E6F6-40C1-BC97-7B7919058DF3}" srcOrd="17" destOrd="0" presId="urn:microsoft.com/office/officeart/2005/8/layout/list1"/>
    <dgm:cxn modelId="{88796AB2-E9BC-4CCF-AE05-03E297E02E17}" type="presParOf" srcId="{8A8C4D5C-AAB3-44BB-8D17-EBAA80B3ED34}" destId="{69C44F87-A485-4101-8530-B79D2BF599F3}" srcOrd="18" destOrd="0" presId="urn:microsoft.com/office/officeart/2005/8/layout/list1"/>
    <dgm:cxn modelId="{881A9834-0300-4291-8023-1A0C5C3A3DA3}" type="presParOf" srcId="{8A8C4D5C-AAB3-44BB-8D17-EBAA80B3ED34}" destId="{E8BADA33-CE6A-457F-91B4-17F8E426CC87}" srcOrd="19" destOrd="0" presId="urn:microsoft.com/office/officeart/2005/8/layout/list1"/>
    <dgm:cxn modelId="{5FAA5D7C-1F7F-44F3-9FD9-601E9E242233}" type="presParOf" srcId="{8A8C4D5C-AAB3-44BB-8D17-EBAA80B3ED34}" destId="{43422951-6107-484B-8046-AB39BA53B1AC}" srcOrd="20" destOrd="0" presId="urn:microsoft.com/office/officeart/2005/8/layout/list1"/>
    <dgm:cxn modelId="{7597966C-CCC9-44A4-892C-EEAF310E5C14}" type="presParOf" srcId="{43422951-6107-484B-8046-AB39BA53B1AC}" destId="{F32B160B-817F-4676-951E-7F1B25406E76}" srcOrd="0" destOrd="0" presId="urn:microsoft.com/office/officeart/2005/8/layout/list1"/>
    <dgm:cxn modelId="{6F3D08C6-2B32-45DD-B579-A22683036201}" type="presParOf" srcId="{43422951-6107-484B-8046-AB39BA53B1AC}" destId="{ED56D9F0-0B43-477A-B616-37EF48BE77DB}" srcOrd="1" destOrd="0" presId="urn:microsoft.com/office/officeart/2005/8/layout/list1"/>
    <dgm:cxn modelId="{25F6F252-3FF6-49F6-B489-366E9E4EA038}" type="presParOf" srcId="{8A8C4D5C-AAB3-44BB-8D17-EBAA80B3ED34}" destId="{352E8AFB-640A-4AFE-9601-699BD2142B3E}" srcOrd="21" destOrd="0" presId="urn:microsoft.com/office/officeart/2005/8/layout/list1"/>
    <dgm:cxn modelId="{B5E79154-63A4-4218-9E21-0AD43EB0BCBF}" type="presParOf" srcId="{8A8C4D5C-AAB3-44BB-8D17-EBAA80B3ED34}" destId="{CB2D2E4F-29D9-4C87-8EA4-CA74B4B2E2D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9441F-5FB4-433C-BB67-9C9070A67C10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40B2F1-3C8D-4C2C-B644-DAFEFBA2E9D5}">
      <dgm:prSet custT="1"/>
      <dgm:spPr/>
      <dgm:t>
        <a:bodyPr/>
        <a:lstStyle/>
        <a:p>
          <a:pPr rtl="0"/>
          <a:r>
            <a:rPr lang="ru-RU" sz="2400" b="1" u="none" dirty="0" smtClean="0"/>
            <a:t>595 СМП</a:t>
          </a:r>
          <a:endParaRPr lang="ru-RU" sz="2000" u="none" dirty="0"/>
        </a:p>
      </dgm:t>
    </dgm:pt>
    <dgm:pt modelId="{D1840E65-ED3C-45A7-9CB7-2756737F4CA7}" type="parTrans" cxnId="{172A068E-C34E-4317-ABB0-DFE3227316C8}">
      <dgm:prSet/>
      <dgm:spPr/>
      <dgm:t>
        <a:bodyPr/>
        <a:lstStyle/>
        <a:p>
          <a:endParaRPr lang="ru-RU"/>
        </a:p>
      </dgm:t>
    </dgm:pt>
    <dgm:pt modelId="{FEBFDF1D-5EF3-4FB3-99BD-15A14EFA6856}" type="sibTrans" cxnId="{172A068E-C34E-4317-ABB0-DFE3227316C8}">
      <dgm:prSet/>
      <dgm:spPr/>
      <dgm:t>
        <a:bodyPr/>
        <a:lstStyle/>
        <a:p>
          <a:endParaRPr lang="ru-RU"/>
        </a:p>
      </dgm:t>
    </dgm:pt>
    <dgm:pt modelId="{6D6F84EF-B098-4B61-8ECB-00607519A845}">
      <dgm:prSet custT="1"/>
      <dgm:spPr/>
      <dgm:t>
        <a:bodyPr/>
        <a:lstStyle/>
        <a:p>
          <a:pPr rtl="0"/>
          <a:r>
            <a:rPr lang="en-US" sz="2400" b="1" u="none" dirty="0" smtClean="0"/>
            <a:t>&gt;</a:t>
          </a:r>
          <a:r>
            <a:rPr lang="ru-RU" sz="2400" b="1" u="none" dirty="0" smtClean="0"/>
            <a:t> 940 млн. руб.</a:t>
          </a:r>
          <a:endParaRPr lang="ru-RU" sz="2400" u="none" dirty="0"/>
        </a:p>
      </dgm:t>
    </dgm:pt>
    <dgm:pt modelId="{8FF2959A-49AF-4572-AD0A-737D717DD74A}" type="parTrans" cxnId="{E56F1218-7771-471D-967B-3FF18FCB885B}">
      <dgm:prSet/>
      <dgm:spPr/>
      <dgm:t>
        <a:bodyPr/>
        <a:lstStyle/>
        <a:p>
          <a:endParaRPr lang="ru-RU"/>
        </a:p>
      </dgm:t>
    </dgm:pt>
    <dgm:pt modelId="{E425624A-6410-464B-A8C0-2A7CD9A46298}" type="sibTrans" cxnId="{E56F1218-7771-471D-967B-3FF18FCB885B}">
      <dgm:prSet/>
      <dgm:spPr/>
      <dgm:t>
        <a:bodyPr/>
        <a:lstStyle/>
        <a:p>
          <a:endParaRPr lang="ru-RU"/>
        </a:p>
      </dgm:t>
    </dgm:pt>
    <dgm:pt modelId="{2D047F73-8C9B-4583-89E8-3139732CE86A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rgbClr val="002060"/>
              </a:solidFill>
            </a:rPr>
            <a:t>СМСП привлечено льготных финансовых ресурсов</a:t>
          </a:r>
          <a:endParaRPr lang="ru-RU" sz="2000" b="0" dirty="0">
            <a:solidFill>
              <a:srgbClr val="002060"/>
            </a:solidFill>
          </a:endParaRPr>
        </a:p>
      </dgm:t>
    </dgm:pt>
    <dgm:pt modelId="{AE1E4B7A-4042-43FC-97B7-BE76C1E669BB}" type="parTrans" cxnId="{B3413DC3-8D5F-4581-A5AC-E4ED90C243B8}">
      <dgm:prSet/>
      <dgm:spPr/>
      <dgm:t>
        <a:bodyPr/>
        <a:lstStyle/>
        <a:p>
          <a:endParaRPr lang="ru-RU"/>
        </a:p>
      </dgm:t>
    </dgm:pt>
    <dgm:pt modelId="{62A9A848-4427-4FF3-9D93-F6FE72564A0C}" type="sibTrans" cxnId="{B3413DC3-8D5F-4581-A5AC-E4ED90C243B8}">
      <dgm:prSet/>
      <dgm:spPr/>
      <dgm:t>
        <a:bodyPr/>
        <a:lstStyle/>
        <a:p>
          <a:endParaRPr lang="ru-RU"/>
        </a:p>
      </dgm:t>
    </dgm:pt>
    <dgm:pt modelId="{BB30696A-1501-4ED4-B12A-A03CED31785A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rgbClr val="002060"/>
              </a:solidFill>
            </a:rPr>
            <a:t>получателей финансовой поддержки</a:t>
          </a:r>
          <a:endParaRPr lang="ru-RU" sz="2000" b="0" dirty="0">
            <a:solidFill>
              <a:srgbClr val="002060"/>
            </a:solidFill>
          </a:endParaRPr>
        </a:p>
      </dgm:t>
    </dgm:pt>
    <dgm:pt modelId="{E5B3F9BC-8045-487D-854B-E2E500A55ED6}" type="parTrans" cxnId="{3D1727D1-E69F-4D73-9CF8-61F65FDB2228}">
      <dgm:prSet/>
      <dgm:spPr/>
      <dgm:t>
        <a:bodyPr/>
        <a:lstStyle/>
        <a:p>
          <a:endParaRPr lang="ru-RU"/>
        </a:p>
      </dgm:t>
    </dgm:pt>
    <dgm:pt modelId="{F03FD0C8-AFE2-49B9-8638-1A68930B5578}" type="sibTrans" cxnId="{3D1727D1-E69F-4D73-9CF8-61F65FDB2228}">
      <dgm:prSet/>
      <dgm:spPr/>
      <dgm:t>
        <a:bodyPr/>
        <a:lstStyle/>
        <a:p>
          <a:endParaRPr lang="ru-RU"/>
        </a:p>
      </dgm:t>
    </dgm:pt>
    <dgm:pt modelId="{65F85F6A-E8A9-456F-9C19-1EAA94F83399}" type="pres">
      <dgm:prSet presAssocID="{D0A9441F-5FB4-433C-BB67-9C9070A67C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31438-42CA-4883-8AB7-145E58B55126}" type="pres">
      <dgm:prSet presAssocID="{3940B2F1-3C8D-4C2C-B644-DAFEFBA2E9D5}" presName="linNode" presStyleCnt="0"/>
      <dgm:spPr/>
      <dgm:t>
        <a:bodyPr/>
        <a:lstStyle/>
        <a:p>
          <a:endParaRPr lang="ru-RU"/>
        </a:p>
      </dgm:t>
    </dgm:pt>
    <dgm:pt modelId="{558D7F05-91C9-4711-98A2-B1AC856AA0D0}" type="pres">
      <dgm:prSet presAssocID="{3940B2F1-3C8D-4C2C-B644-DAFEFBA2E9D5}" presName="parentText" presStyleLbl="node1" presStyleIdx="0" presStyleCnt="2" custLinFactNeighborY="97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F85A2-661A-4CD5-8902-755056F53844}" type="pres">
      <dgm:prSet presAssocID="{3940B2F1-3C8D-4C2C-B644-DAFEFBA2E9D5}" presName="descendantText" presStyleLbl="alignAccFollowNode1" presStyleIdx="0" presStyleCnt="2" custLinFactNeighborY="8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F495C-C6A3-499D-895D-9072E214304D}" type="pres">
      <dgm:prSet presAssocID="{FEBFDF1D-5EF3-4FB3-99BD-15A14EFA6856}" presName="sp" presStyleCnt="0"/>
      <dgm:spPr/>
      <dgm:t>
        <a:bodyPr/>
        <a:lstStyle/>
        <a:p>
          <a:endParaRPr lang="ru-RU"/>
        </a:p>
      </dgm:t>
    </dgm:pt>
    <dgm:pt modelId="{CF0F6C59-CD8E-4D49-A5DB-657A27EE32BC}" type="pres">
      <dgm:prSet presAssocID="{6D6F84EF-B098-4B61-8ECB-00607519A845}" presName="linNode" presStyleCnt="0"/>
      <dgm:spPr/>
      <dgm:t>
        <a:bodyPr/>
        <a:lstStyle/>
        <a:p>
          <a:endParaRPr lang="ru-RU"/>
        </a:p>
      </dgm:t>
    </dgm:pt>
    <dgm:pt modelId="{56859A9D-1285-4D5A-9593-0447604C38A1}" type="pres">
      <dgm:prSet presAssocID="{6D6F84EF-B098-4B61-8ECB-00607519A84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7B405-78DE-43C8-9896-63A4C8C5CBB1}" type="pres">
      <dgm:prSet presAssocID="{6D6F84EF-B098-4B61-8ECB-00607519A845}" presName="descendantText" presStyleLbl="alignAccFollowNode1" presStyleIdx="1" presStyleCnt="2" custScaleY="109285" custLinFactNeighborX="20938" custLinFactNeighborY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4CF5B-0591-4E89-9A62-23A1E97459DC}" type="presOf" srcId="{6D6F84EF-B098-4B61-8ECB-00607519A845}" destId="{56859A9D-1285-4D5A-9593-0447604C38A1}" srcOrd="0" destOrd="0" presId="urn:microsoft.com/office/officeart/2005/8/layout/vList5"/>
    <dgm:cxn modelId="{DAAC8292-C307-453D-96C6-DB3BE2BE1C02}" type="presOf" srcId="{2D047F73-8C9B-4583-89E8-3139732CE86A}" destId="{E877B405-78DE-43C8-9896-63A4C8C5CBB1}" srcOrd="0" destOrd="0" presId="urn:microsoft.com/office/officeart/2005/8/layout/vList5"/>
    <dgm:cxn modelId="{E56F1218-7771-471D-967B-3FF18FCB885B}" srcId="{D0A9441F-5FB4-433C-BB67-9C9070A67C10}" destId="{6D6F84EF-B098-4B61-8ECB-00607519A845}" srcOrd="1" destOrd="0" parTransId="{8FF2959A-49AF-4572-AD0A-737D717DD74A}" sibTransId="{E425624A-6410-464B-A8C0-2A7CD9A46298}"/>
    <dgm:cxn modelId="{7B9951C0-25D6-4323-A02C-A5A78FAE130E}" type="presOf" srcId="{D0A9441F-5FB4-433C-BB67-9C9070A67C10}" destId="{65F85F6A-E8A9-456F-9C19-1EAA94F83399}" srcOrd="0" destOrd="0" presId="urn:microsoft.com/office/officeart/2005/8/layout/vList5"/>
    <dgm:cxn modelId="{3D1727D1-E69F-4D73-9CF8-61F65FDB2228}" srcId="{3940B2F1-3C8D-4C2C-B644-DAFEFBA2E9D5}" destId="{BB30696A-1501-4ED4-B12A-A03CED31785A}" srcOrd="0" destOrd="0" parTransId="{E5B3F9BC-8045-487D-854B-E2E500A55ED6}" sibTransId="{F03FD0C8-AFE2-49B9-8638-1A68930B5578}"/>
    <dgm:cxn modelId="{B3413DC3-8D5F-4581-A5AC-E4ED90C243B8}" srcId="{6D6F84EF-B098-4B61-8ECB-00607519A845}" destId="{2D047F73-8C9B-4583-89E8-3139732CE86A}" srcOrd="0" destOrd="0" parTransId="{AE1E4B7A-4042-43FC-97B7-BE76C1E669BB}" sibTransId="{62A9A848-4427-4FF3-9D93-F6FE72564A0C}"/>
    <dgm:cxn modelId="{D427748E-ECC1-4387-A3F7-605C70629286}" type="presOf" srcId="{BB30696A-1501-4ED4-B12A-A03CED31785A}" destId="{ABCF85A2-661A-4CD5-8902-755056F53844}" srcOrd="0" destOrd="0" presId="urn:microsoft.com/office/officeart/2005/8/layout/vList5"/>
    <dgm:cxn modelId="{3BC0CD1E-2072-43B8-BA4A-C290DB316602}" type="presOf" srcId="{3940B2F1-3C8D-4C2C-B644-DAFEFBA2E9D5}" destId="{558D7F05-91C9-4711-98A2-B1AC856AA0D0}" srcOrd="0" destOrd="0" presId="urn:microsoft.com/office/officeart/2005/8/layout/vList5"/>
    <dgm:cxn modelId="{172A068E-C34E-4317-ABB0-DFE3227316C8}" srcId="{D0A9441F-5FB4-433C-BB67-9C9070A67C10}" destId="{3940B2F1-3C8D-4C2C-B644-DAFEFBA2E9D5}" srcOrd="0" destOrd="0" parTransId="{D1840E65-ED3C-45A7-9CB7-2756737F4CA7}" sibTransId="{FEBFDF1D-5EF3-4FB3-99BD-15A14EFA6856}"/>
    <dgm:cxn modelId="{B565E2B1-12A8-4F4B-8F6D-7CD2230AE8E7}" type="presParOf" srcId="{65F85F6A-E8A9-456F-9C19-1EAA94F83399}" destId="{9BD31438-42CA-4883-8AB7-145E58B55126}" srcOrd="0" destOrd="0" presId="urn:microsoft.com/office/officeart/2005/8/layout/vList5"/>
    <dgm:cxn modelId="{9EB01D4D-4820-4F2B-A339-809B09304FBC}" type="presParOf" srcId="{9BD31438-42CA-4883-8AB7-145E58B55126}" destId="{558D7F05-91C9-4711-98A2-B1AC856AA0D0}" srcOrd="0" destOrd="0" presId="urn:microsoft.com/office/officeart/2005/8/layout/vList5"/>
    <dgm:cxn modelId="{8377E28E-4DD2-41AE-AF70-768BF68F19BE}" type="presParOf" srcId="{9BD31438-42CA-4883-8AB7-145E58B55126}" destId="{ABCF85A2-661A-4CD5-8902-755056F53844}" srcOrd="1" destOrd="0" presId="urn:microsoft.com/office/officeart/2005/8/layout/vList5"/>
    <dgm:cxn modelId="{DA2A2B48-DBC3-4D8C-B06B-169DB3B983BA}" type="presParOf" srcId="{65F85F6A-E8A9-456F-9C19-1EAA94F83399}" destId="{E3BF495C-C6A3-499D-895D-9072E214304D}" srcOrd="1" destOrd="0" presId="urn:microsoft.com/office/officeart/2005/8/layout/vList5"/>
    <dgm:cxn modelId="{ABC3DF7C-08BC-4579-94F9-2658347A658C}" type="presParOf" srcId="{65F85F6A-E8A9-456F-9C19-1EAA94F83399}" destId="{CF0F6C59-CD8E-4D49-A5DB-657A27EE32BC}" srcOrd="2" destOrd="0" presId="urn:microsoft.com/office/officeart/2005/8/layout/vList5"/>
    <dgm:cxn modelId="{3E138C94-A0F6-4D5E-A589-DC9B2D20BB99}" type="presParOf" srcId="{CF0F6C59-CD8E-4D49-A5DB-657A27EE32BC}" destId="{56859A9D-1285-4D5A-9593-0447604C38A1}" srcOrd="0" destOrd="0" presId="urn:microsoft.com/office/officeart/2005/8/layout/vList5"/>
    <dgm:cxn modelId="{4ACDD302-D739-4667-AF6C-0759F2D4BBCD}" type="presParOf" srcId="{CF0F6C59-CD8E-4D49-A5DB-657A27EE32BC}" destId="{E877B405-78DE-43C8-9896-63A4C8C5CBB1}" srcOrd="1" destOrd="0" presId="urn:microsoft.com/office/officeart/2005/8/layout/vList5"/>
  </dgm:cxnLst>
  <dgm:bg>
    <a:gradFill>
      <a:gsLst>
        <a:gs pos="0">
          <a:srgbClr val="86F8A4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9441F-5FB4-433C-BB67-9C9070A67C10}" type="doc">
      <dgm:prSet loTypeId="urn:microsoft.com/office/officeart/2005/8/layout/vList5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940B2F1-3C8D-4C2C-B644-DAFEFBA2E9D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400" b="1" u="none" dirty="0" smtClean="0"/>
            <a:t>&gt; </a:t>
          </a:r>
          <a:r>
            <a:rPr lang="ru-RU" sz="2400" b="1" u="none" dirty="0" smtClean="0"/>
            <a:t>2900 уникальных СМ</a:t>
          </a:r>
          <a:r>
            <a:rPr lang="en-US" sz="2400" b="1" u="none" dirty="0" smtClean="0"/>
            <a:t>C</a:t>
          </a:r>
          <a:r>
            <a:rPr lang="ru-RU" sz="2400" b="1" u="none" dirty="0" smtClean="0"/>
            <a:t>П</a:t>
          </a:r>
          <a:endParaRPr lang="ru-RU" sz="2000" u="none" dirty="0"/>
        </a:p>
      </dgm:t>
    </dgm:pt>
    <dgm:pt modelId="{D1840E65-ED3C-45A7-9CB7-2756737F4CA7}" type="parTrans" cxnId="{172A068E-C34E-4317-ABB0-DFE3227316C8}">
      <dgm:prSet/>
      <dgm:spPr/>
      <dgm:t>
        <a:bodyPr/>
        <a:lstStyle/>
        <a:p>
          <a:endParaRPr lang="ru-RU"/>
        </a:p>
      </dgm:t>
    </dgm:pt>
    <dgm:pt modelId="{FEBFDF1D-5EF3-4FB3-99BD-15A14EFA6856}" type="sibTrans" cxnId="{172A068E-C34E-4317-ABB0-DFE3227316C8}">
      <dgm:prSet/>
      <dgm:spPr/>
      <dgm:t>
        <a:bodyPr/>
        <a:lstStyle/>
        <a:p>
          <a:endParaRPr lang="ru-RU"/>
        </a:p>
      </dgm:t>
    </dgm:pt>
    <dgm:pt modelId="{6D6F84EF-B098-4B61-8ECB-00607519A84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400" b="1" u="none" dirty="0" smtClean="0"/>
            <a:t>&gt; </a:t>
          </a:r>
          <a:r>
            <a:rPr lang="ru-RU" sz="2400" b="1" u="none" dirty="0" smtClean="0"/>
            <a:t>18500 единиц</a:t>
          </a:r>
          <a:endParaRPr lang="ru-RU" sz="1000" u="none" dirty="0"/>
        </a:p>
      </dgm:t>
    </dgm:pt>
    <dgm:pt modelId="{8FF2959A-49AF-4572-AD0A-737D717DD74A}" type="parTrans" cxnId="{E56F1218-7771-471D-967B-3FF18FCB885B}">
      <dgm:prSet/>
      <dgm:spPr/>
      <dgm:t>
        <a:bodyPr/>
        <a:lstStyle/>
        <a:p>
          <a:endParaRPr lang="ru-RU"/>
        </a:p>
      </dgm:t>
    </dgm:pt>
    <dgm:pt modelId="{E425624A-6410-464B-A8C0-2A7CD9A46298}" type="sibTrans" cxnId="{E56F1218-7771-471D-967B-3FF18FCB885B}">
      <dgm:prSet/>
      <dgm:spPr/>
      <dgm:t>
        <a:bodyPr/>
        <a:lstStyle/>
        <a:p>
          <a:endParaRPr lang="ru-RU"/>
        </a:p>
      </dgm:t>
    </dgm:pt>
    <dgm:pt modelId="{2D047F73-8C9B-4583-89E8-3139732CE86A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sz="2000" b="0" dirty="0" smtClean="0">
              <a:solidFill>
                <a:srgbClr val="002060"/>
              </a:solidFill>
            </a:rPr>
            <a:t>количество оказанных услуг для СМСП</a:t>
          </a:r>
          <a:endParaRPr lang="ru-RU" sz="2000" b="0" dirty="0">
            <a:solidFill>
              <a:srgbClr val="002060"/>
            </a:solidFill>
          </a:endParaRPr>
        </a:p>
      </dgm:t>
    </dgm:pt>
    <dgm:pt modelId="{AE1E4B7A-4042-43FC-97B7-BE76C1E669BB}" type="parTrans" cxnId="{B3413DC3-8D5F-4581-A5AC-E4ED90C243B8}">
      <dgm:prSet/>
      <dgm:spPr/>
      <dgm:t>
        <a:bodyPr/>
        <a:lstStyle/>
        <a:p>
          <a:endParaRPr lang="ru-RU"/>
        </a:p>
      </dgm:t>
    </dgm:pt>
    <dgm:pt modelId="{62A9A848-4427-4FF3-9D93-F6FE72564A0C}" type="sibTrans" cxnId="{B3413DC3-8D5F-4581-A5AC-E4ED90C243B8}">
      <dgm:prSet/>
      <dgm:spPr/>
      <dgm:t>
        <a:bodyPr/>
        <a:lstStyle/>
        <a:p>
          <a:endParaRPr lang="ru-RU"/>
        </a:p>
      </dgm:t>
    </dgm:pt>
    <dgm:pt modelId="{BB30696A-1501-4ED4-B12A-A03CED31785A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sz="2000" b="0" dirty="0" smtClean="0">
              <a:solidFill>
                <a:srgbClr val="002060"/>
              </a:solidFill>
            </a:rPr>
            <a:t>получателей поддержки </a:t>
          </a:r>
          <a:endParaRPr lang="ru-RU" sz="2000" b="0" dirty="0">
            <a:solidFill>
              <a:srgbClr val="002060"/>
            </a:solidFill>
          </a:endParaRPr>
        </a:p>
      </dgm:t>
    </dgm:pt>
    <dgm:pt modelId="{E5B3F9BC-8045-487D-854B-E2E500A55ED6}" type="parTrans" cxnId="{3D1727D1-E69F-4D73-9CF8-61F65FDB2228}">
      <dgm:prSet/>
      <dgm:spPr/>
      <dgm:t>
        <a:bodyPr/>
        <a:lstStyle/>
        <a:p>
          <a:endParaRPr lang="ru-RU"/>
        </a:p>
      </dgm:t>
    </dgm:pt>
    <dgm:pt modelId="{F03FD0C8-AFE2-49B9-8638-1A68930B5578}" type="sibTrans" cxnId="{3D1727D1-E69F-4D73-9CF8-61F65FDB2228}">
      <dgm:prSet/>
      <dgm:spPr/>
      <dgm:t>
        <a:bodyPr/>
        <a:lstStyle/>
        <a:p>
          <a:endParaRPr lang="ru-RU"/>
        </a:p>
      </dgm:t>
    </dgm:pt>
    <dgm:pt modelId="{65F85F6A-E8A9-456F-9C19-1EAA94F83399}" type="pres">
      <dgm:prSet presAssocID="{D0A9441F-5FB4-433C-BB67-9C9070A67C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31438-42CA-4883-8AB7-145E58B55126}" type="pres">
      <dgm:prSet presAssocID="{3940B2F1-3C8D-4C2C-B644-DAFEFBA2E9D5}" presName="linNode" presStyleCnt="0"/>
      <dgm:spPr/>
      <dgm:t>
        <a:bodyPr/>
        <a:lstStyle/>
        <a:p>
          <a:endParaRPr lang="ru-RU"/>
        </a:p>
      </dgm:t>
    </dgm:pt>
    <dgm:pt modelId="{558D7F05-91C9-4711-98A2-B1AC856AA0D0}" type="pres">
      <dgm:prSet presAssocID="{3940B2F1-3C8D-4C2C-B644-DAFEFBA2E9D5}" presName="parentText" presStyleLbl="node1" presStyleIdx="0" presStyleCnt="2" custScaleX="108330" custScaleY="120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F85A2-661A-4CD5-8902-755056F53844}" type="pres">
      <dgm:prSet presAssocID="{3940B2F1-3C8D-4C2C-B644-DAFEFBA2E9D5}" presName="descendantText" presStyleLbl="alignAccFollowNode1" presStyleIdx="0" presStyleCnt="2" custScaleX="106740" custScaleY="162308" custLinFactNeighborX="-1209" custLinFactNeighborY="10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F495C-C6A3-499D-895D-9072E214304D}" type="pres">
      <dgm:prSet presAssocID="{FEBFDF1D-5EF3-4FB3-99BD-15A14EFA6856}" presName="sp" presStyleCnt="0"/>
      <dgm:spPr/>
      <dgm:t>
        <a:bodyPr/>
        <a:lstStyle/>
        <a:p>
          <a:endParaRPr lang="ru-RU"/>
        </a:p>
      </dgm:t>
    </dgm:pt>
    <dgm:pt modelId="{CF0F6C59-CD8E-4D49-A5DB-657A27EE32BC}" type="pres">
      <dgm:prSet presAssocID="{6D6F84EF-B098-4B61-8ECB-00607519A845}" presName="linNode" presStyleCnt="0"/>
      <dgm:spPr/>
      <dgm:t>
        <a:bodyPr/>
        <a:lstStyle/>
        <a:p>
          <a:endParaRPr lang="ru-RU"/>
        </a:p>
      </dgm:t>
    </dgm:pt>
    <dgm:pt modelId="{56859A9D-1285-4D5A-9593-0447604C38A1}" type="pres">
      <dgm:prSet presAssocID="{6D6F84EF-B098-4B61-8ECB-00607519A84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7B405-78DE-43C8-9896-63A4C8C5CBB1}" type="pres">
      <dgm:prSet presAssocID="{6D6F84EF-B098-4B61-8ECB-00607519A845}" presName="descendantText" presStyleLbl="alignAccFollowNode1" presStyleIdx="1" presStyleCnt="2" custScaleX="98951" custScaleY="109285" custLinFactNeighborX="84" custLinFactNeighborY="-5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910D1F-4D14-40B4-A7C7-07ACCD1968FE}" type="presOf" srcId="{3940B2F1-3C8D-4C2C-B644-DAFEFBA2E9D5}" destId="{558D7F05-91C9-4711-98A2-B1AC856AA0D0}" srcOrd="0" destOrd="0" presId="urn:microsoft.com/office/officeart/2005/8/layout/vList5"/>
    <dgm:cxn modelId="{E56F1218-7771-471D-967B-3FF18FCB885B}" srcId="{D0A9441F-5FB4-433C-BB67-9C9070A67C10}" destId="{6D6F84EF-B098-4B61-8ECB-00607519A845}" srcOrd="1" destOrd="0" parTransId="{8FF2959A-49AF-4572-AD0A-737D717DD74A}" sibTransId="{E425624A-6410-464B-A8C0-2A7CD9A46298}"/>
    <dgm:cxn modelId="{B3413DC3-8D5F-4581-A5AC-E4ED90C243B8}" srcId="{6D6F84EF-B098-4B61-8ECB-00607519A845}" destId="{2D047F73-8C9B-4583-89E8-3139732CE86A}" srcOrd="0" destOrd="0" parTransId="{AE1E4B7A-4042-43FC-97B7-BE76C1E669BB}" sibTransId="{62A9A848-4427-4FF3-9D93-F6FE72564A0C}"/>
    <dgm:cxn modelId="{E1316515-3990-413A-8DF8-B57C5AEB8A36}" type="presOf" srcId="{D0A9441F-5FB4-433C-BB67-9C9070A67C10}" destId="{65F85F6A-E8A9-456F-9C19-1EAA94F83399}" srcOrd="0" destOrd="0" presId="urn:microsoft.com/office/officeart/2005/8/layout/vList5"/>
    <dgm:cxn modelId="{A6C1A733-3E73-49A1-81F8-E0DDC754A37D}" type="presOf" srcId="{2D047F73-8C9B-4583-89E8-3139732CE86A}" destId="{E877B405-78DE-43C8-9896-63A4C8C5CBB1}" srcOrd="0" destOrd="0" presId="urn:microsoft.com/office/officeart/2005/8/layout/vList5"/>
    <dgm:cxn modelId="{7C4840FD-F0AC-4FA6-B649-8E1888AB6988}" type="presOf" srcId="{BB30696A-1501-4ED4-B12A-A03CED31785A}" destId="{ABCF85A2-661A-4CD5-8902-755056F53844}" srcOrd="0" destOrd="0" presId="urn:microsoft.com/office/officeart/2005/8/layout/vList5"/>
    <dgm:cxn modelId="{172A068E-C34E-4317-ABB0-DFE3227316C8}" srcId="{D0A9441F-5FB4-433C-BB67-9C9070A67C10}" destId="{3940B2F1-3C8D-4C2C-B644-DAFEFBA2E9D5}" srcOrd="0" destOrd="0" parTransId="{D1840E65-ED3C-45A7-9CB7-2756737F4CA7}" sibTransId="{FEBFDF1D-5EF3-4FB3-99BD-15A14EFA6856}"/>
    <dgm:cxn modelId="{5602CF32-59E8-482E-8409-BE8BC78FDD74}" type="presOf" srcId="{6D6F84EF-B098-4B61-8ECB-00607519A845}" destId="{56859A9D-1285-4D5A-9593-0447604C38A1}" srcOrd="0" destOrd="0" presId="urn:microsoft.com/office/officeart/2005/8/layout/vList5"/>
    <dgm:cxn modelId="{3D1727D1-E69F-4D73-9CF8-61F65FDB2228}" srcId="{3940B2F1-3C8D-4C2C-B644-DAFEFBA2E9D5}" destId="{BB30696A-1501-4ED4-B12A-A03CED31785A}" srcOrd="0" destOrd="0" parTransId="{E5B3F9BC-8045-487D-854B-E2E500A55ED6}" sibTransId="{F03FD0C8-AFE2-49B9-8638-1A68930B5578}"/>
    <dgm:cxn modelId="{FE35312B-E511-4921-8FF0-BD60392EE1E5}" type="presParOf" srcId="{65F85F6A-E8A9-456F-9C19-1EAA94F83399}" destId="{9BD31438-42CA-4883-8AB7-145E58B55126}" srcOrd="0" destOrd="0" presId="urn:microsoft.com/office/officeart/2005/8/layout/vList5"/>
    <dgm:cxn modelId="{03EA8699-8F2D-441B-BFEC-35567C27F034}" type="presParOf" srcId="{9BD31438-42CA-4883-8AB7-145E58B55126}" destId="{558D7F05-91C9-4711-98A2-B1AC856AA0D0}" srcOrd="0" destOrd="0" presId="urn:microsoft.com/office/officeart/2005/8/layout/vList5"/>
    <dgm:cxn modelId="{A553FEB5-7F58-488F-96CA-12423E28D266}" type="presParOf" srcId="{9BD31438-42CA-4883-8AB7-145E58B55126}" destId="{ABCF85A2-661A-4CD5-8902-755056F53844}" srcOrd="1" destOrd="0" presId="urn:microsoft.com/office/officeart/2005/8/layout/vList5"/>
    <dgm:cxn modelId="{744CC2EE-C724-4231-B570-5C09742315C2}" type="presParOf" srcId="{65F85F6A-E8A9-456F-9C19-1EAA94F83399}" destId="{E3BF495C-C6A3-499D-895D-9072E214304D}" srcOrd="1" destOrd="0" presId="urn:microsoft.com/office/officeart/2005/8/layout/vList5"/>
    <dgm:cxn modelId="{9BDCC1DF-0221-4894-9007-B6CAAD18F787}" type="presParOf" srcId="{65F85F6A-E8A9-456F-9C19-1EAA94F83399}" destId="{CF0F6C59-CD8E-4D49-A5DB-657A27EE32BC}" srcOrd="2" destOrd="0" presId="urn:microsoft.com/office/officeart/2005/8/layout/vList5"/>
    <dgm:cxn modelId="{8C4086C4-E94B-4E56-80F7-C7326FF75B5F}" type="presParOf" srcId="{CF0F6C59-CD8E-4D49-A5DB-657A27EE32BC}" destId="{56859A9D-1285-4D5A-9593-0447604C38A1}" srcOrd="0" destOrd="0" presId="urn:microsoft.com/office/officeart/2005/8/layout/vList5"/>
    <dgm:cxn modelId="{771E4AED-CF7F-47D3-84CA-C1397E9B2A3A}" type="presParOf" srcId="{CF0F6C59-CD8E-4D49-A5DB-657A27EE32BC}" destId="{E877B405-78DE-43C8-9896-63A4C8C5CBB1}" srcOrd="1" destOrd="0" presId="urn:microsoft.com/office/officeart/2005/8/layout/vList5"/>
  </dgm:cxnLst>
  <dgm:bg>
    <a:gradFill>
      <a:gsLst>
        <a:gs pos="0">
          <a:srgbClr val="92D050"/>
        </a:gs>
        <a:gs pos="80000">
          <a:schemeClr val="accent3">
            <a:hueOff val="0"/>
            <a:satOff val="0"/>
            <a:lumOff val="0"/>
            <a:alphaOff val="0"/>
            <a:shade val="93000"/>
            <a:satMod val="130000"/>
          </a:schemeClr>
        </a:gs>
        <a:gs pos="100000">
          <a:schemeClr val="accent3">
            <a:hueOff val="0"/>
            <a:satOff val="0"/>
            <a:lumOff val="0"/>
            <a:alphaOff val="0"/>
            <a:shade val="94000"/>
            <a:satMod val="135000"/>
          </a:schemeClr>
        </a:gs>
      </a:gsLst>
      <a:lin ang="162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CF4F4-0E21-4ACE-B905-95BFB0F55272}" type="doc">
      <dgm:prSet loTypeId="urn:microsoft.com/office/officeart/2005/8/layout/hierarchy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2FE5A20-55F8-4F56-AD99-8F0913EFD9A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Областной конкурс «Мастеровые Вятки»</a:t>
          </a:r>
          <a:endParaRPr lang="ru-RU" sz="1800" b="1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416F2D1C-D0E7-493D-B0AB-FC5144036349}" type="parTrans" cxnId="{42415971-7C2D-41B0-9A57-97E64EEC891B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1F3A1-31EC-4AC6-B816-3452DA30AE31}" type="sibTrans" cxnId="{42415971-7C2D-41B0-9A57-97E64EEC891B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00FA4-5336-49AB-A0B4-060AB324A922}">
      <dgm:prSet custT="1"/>
      <dgm:spPr/>
      <dgm:t>
        <a:bodyPr/>
        <a:lstStyle/>
        <a:p>
          <a:pPr rtl="0"/>
          <a:r>
            <a:rPr lang="ru-RU" sz="1800" b="1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Межрегиональ-ный</a:t>
          </a:r>
          <a:r>
            <a:rPr lang="ru-RU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фестиваль «Вятский лапоть»</a:t>
          </a:r>
          <a:endParaRPr lang="ru-RU" sz="1800" b="1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621DFA51-71AD-49BB-875B-4B73C1F4356D}" type="parTrans" cxnId="{9973E71F-D96A-4442-B9D3-978A1C0207CA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5857C-1BBA-4093-8538-83B2D0703BBC}" type="sibTrans" cxnId="{9973E71F-D96A-4442-B9D3-978A1C0207CA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843F4-211C-4FC7-9C44-0B040A56068E}">
      <dgm:prSet custT="1"/>
      <dgm:spPr/>
      <dgm:t>
        <a:bodyPr/>
        <a:lstStyle/>
        <a:p>
          <a:pPr rtl="0"/>
          <a:r>
            <a:rPr lang="ru-RU" sz="1700" b="0" u="sng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250</a:t>
          </a:r>
          <a: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участников </a:t>
          </a:r>
          <a:b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</a:br>
          <a: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из 30</a:t>
          </a:r>
          <a: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МО</a:t>
          </a:r>
          <a: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b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</a:br>
          <a: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56 </a:t>
          </a:r>
          <a: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победителей </a:t>
          </a:r>
          <a: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/>
          </a:r>
          <a:b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</a:br>
          <a: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в 14 номинациях </a:t>
          </a:r>
          <a:endParaRPr lang="ru-RU" sz="1700" b="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40B1E77A-2E02-4CD9-9C26-0F0CA0A01FDD}" type="parTrans" cxnId="{3EA4C20B-1C0B-4E33-84FB-0C4620EC8A0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0C104-F5A9-4D0F-AEC7-FAD8146FF5C5}" type="sibTrans" cxnId="{3EA4C20B-1C0B-4E33-84FB-0C4620EC8A0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55350-B377-4242-A902-093BA6B37712}">
      <dgm:prSet custT="1"/>
      <dgm:spPr/>
      <dgm:t>
        <a:bodyPr/>
        <a:lstStyle/>
        <a:p>
          <a:pPr rtl="0"/>
          <a:r>
            <a:rPr lang="ru-RU" sz="1700" b="0" u="sng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более 250</a:t>
          </a:r>
          <a: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участников</a:t>
          </a:r>
          <a: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b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</a:br>
          <a:r>
            <a:rPr 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17 </a:t>
          </a:r>
          <a: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регионов России</a:t>
          </a:r>
          <a:endParaRPr lang="ru-RU" sz="1700" b="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4F609475-35E8-4ED3-9B81-38F7413D15DA}" type="parTrans" cxnId="{A68C9B13-5880-4C4E-B94A-8DE2C9850CCF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4FD9E-F488-4C19-95A1-C64C18026F73}" type="sibTrans" cxnId="{A68C9B13-5880-4C4E-B94A-8DE2C9850CCF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9FCFB-17DA-4B4B-8263-0D3F7307255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Интернет-портал о НХП и ремеслах Кировской области</a:t>
          </a:r>
          <a:endParaRPr lang="ru-RU" sz="1800" b="1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DA6BCBD2-55E4-4D57-A6F6-28847957A071}" type="parTrans" cxnId="{FEBCE5D0-5908-4675-B745-9A9BBD7D00F8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BD585-B982-4427-8066-7F0C0532C79A}" type="sibTrans" cxnId="{FEBCE5D0-5908-4675-B745-9A9BBD7D00F8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BD22A-E575-4B82-9088-7F91331D4BF0}">
      <dgm:prSet custT="1"/>
      <dgm:spPr/>
      <dgm:t>
        <a:bodyPr/>
        <a:lstStyle/>
        <a:p>
          <a:pPr rtl="0"/>
          <a:r>
            <a:rPr lang="en-US" alt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www.nhp</a:t>
          </a:r>
          <a:r>
            <a:rPr lang="ru-RU" alt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43</a:t>
          </a:r>
          <a:r>
            <a:rPr lang="en-US" altLang="ru-RU" sz="1700" b="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.</a:t>
          </a:r>
          <a:r>
            <a:rPr lang="en-US" altLang="ru-RU" sz="1700" b="0" dirty="0" err="1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ru</a:t>
          </a:r>
          <a:endParaRPr lang="ru-RU" sz="1700" b="0" dirty="0">
            <a:solidFill>
              <a:srgbClr val="C00000"/>
            </a:solidFill>
            <a:latin typeface="+mn-lt"/>
            <a:cs typeface="Arial" panose="020B0604020202020204" pitchFamily="34" charset="0"/>
          </a:endParaRPr>
        </a:p>
      </dgm:t>
    </dgm:pt>
    <dgm:pt modelId="{1707BE7E-97B7-4EB3-85A4-259C28F4193B}" type="parTrans" cxnId="{08F3229B-57CC-49C2-B91F-51D3DBD6D69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B1742-60CF-4D95-902D-EF96A6B6BAB7}" type="sibTrans" cxnId="{08F3229B-57CC-49C2-B91F-51D3DBD6D69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1CC590-BD9B-4A07-A675-60335FEB428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Межрегиональный фестиваль НХП «Кладовая ремесел»</a:t>
          </a:r>
          <a:endParaRPr lang="ru-RU" sz="1800" b="1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77ED7C4E-ADBB-45E8-BC91-4EB370DC1A8D}" type="parTrans" cxnId="{C40B0B7A-A650-4BBE-B509-3BF4E8D01050}">
      <dgm:prSet/>
      <dgm:spPr/>
      <dgm:t>
        <a:bodyPr/>
        <a:lstStyle/>
        <a:p>
          <a:endParaRPr lang="ru-RU"/>
        </a:p>
      </dgm:t>
    </dgm:pt>
    <dgm:pt modelId="{3F1F2E4C-9318-41C4-A18E-3DEC52BB210C}" type="sibTrans" cxnId="{C40B0B7A-A650-4BBE-B509-3BF4E8D01050}">
      <dgm:prSet/>
      <dgm:spPr/>
      <dgm:t>
        <a:bodyPr/>
        <a:lstStyle/>
        <a:p>
          <a:endParaRPr lang="ru-RU"/>
        </a:p>
      </dgm:t>
    </dgm:pt>
    <dgm:pt modelId="{D245F744-9A34-4C11-B8CA-95DD8DD94CE5}">
      <dgm:prSet custT="1"/>
      <dgm:spPr/>
      <dgm:t>
        <a:bodyPr/>
        <a:lstStyle/>
        <a:p>
          <a:pPr rtl="0"/>
          <a:r>
            <a:rPr lang="ru-RU" sz="1700" b="0" u="sng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194</a:t>
          </a:r>
          <a:r>
            <a:rPr lang="ru-RU" sz="17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участника 17 регионов России, 10000 посетителей</a:t>
          </a:r>
          <a:endParaRPr lang="ru-RU" sz="1700" b="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8BA7D023-DE48-4438-A0AA-848F62A4815E}" type="parTrans" cxnId="{6103B38D-ACBB-4833-9BC5-39100633A80D}">
      <dgm:prSet/>
      <dgm:spPr/>
      <dgm:t>
        <a:bodyPr/>
        <a:lstStyle/>
        <a:p>
          <a:endParaRPr lang="ru-RU"/>
        </a:p>
      </dgm:t>
    </dgm:pt>
    <dgm:pt modelId="{590DF14F-3777-439F-9D79-DA12E85F4B11}" type="sibTrans" cxnId="{6103B38D-ACBB-4833-9BC5-39100633A80D}">
      <dgm:prSet/>
      <dgm:spPr/>
      <dgm:t>
        <a:bodyPr/>
        <a:lstStyle/>
        <a:p>
          <a:endParaRPr lang="ru-RU"/>
        </a:p>
      </dgm:t>
    </dgm:pt>
    <dgm:pt modelId="{F801CF90-CD98-4CCD-9BC7-551F454D6E8F}" type="pres">
      <dgm:prSet presAssocID="{A9BCF4F4-0E21-4ACE-B905-95BFB0F552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871B18-6CC4-46C8-A849-082B52D3E9E3}" type="pres">
      <dgm:prSet presAssocID="{42FE5A20-55F8-4F56-AD99-8F0913EFD9A4}" presName="root" presStyleCnt="0"/>
      <dgm:spPr/>
      <dgm:t>
        <a:bodyPr/>
        <a:lstStyle/>
        <a:p>
          <a:endParaRPr lang="ru-RU"/>
        </a:p>
      </dgm:t>
    </dgm:pt>
    <dgm:pt modelId="{6D61AE4C-BCE3-461E-9021-7295CF7F6F1E}" type="pres">
      <dgm:prSet presAssocID="{42FE5A20-55F8-4F56-AD99-8F0913EFD9A4}" presName="rootComposite" presStyleCnt="0"/>
      <dgm:spPr/>
      <dgm:t>
        <a:bodyPr/>
        <a:lstStyle/>
        <a:p>
          <a:endParaRPr lang="ru-RU"/>
        </a:p>
      </dgm:t>
    </dgm:pt>
    <dgm:pt modelId="{C290E547-0B6B-44A7-86DF-29D13CD73FA9}" type="pres">
      <dgm:prSet presAssocID="{42FE5A20-55F8-4F56-AD99-8F0913EFD9A4}" presName="rootText" presStyleLbl="node1" presStyleIdx="0" presStyleCnt="4" custScaleX="135948" custScaleY="190045" custLinFactNeighborX="2711" custLinFactNeighborY="-23803"/>
      <dgm:spPr/>
      <dgm:t>
        <a:bodyPr/>
        <a:lstStyle/>
        <a:p>
          <a:endParaRPr lang="ru-RU"/>
        </a:p>
      </dgm:t>
    </dgm:pt>
    <dgm:pt modelId="{4E12D620-7E3F-42D3-980C-0FCACC058DA2}" type="pres">
      <dgm:prSet presAssocID="{42FE5A20-55F8-4F56-AD99-8F0913EFD9A4}" presName="rootConnector" presStyleLbl="node1" presStyleIdx="0" presStyleCnt="4"/>
      <dgm:spPr/>
      <dgm:t>
        <a:bodyPr/>
        <a:lstStyle/>
        <a:p>
          <a:endParaRPr lang="ru-RU"/>
        </a:p>
      </dgm:t>
    </dgm:pt>
    <dgm:pt modelId="{95041741-0360-4B83-A70C-614C918D6072}" type="pres">
      <dgm:prSet presAssocID="{42FE5A20-55F8-4F56-AD99-8F0913EFD9A4}" presName="childShape" presStyleCnt="0"/>
      <dgm:spPr/>
      <dgm:t>
        <a:bodyPr/>
        <a:lstStyle/>
        <a:p>
          <a:endParaRPr lang="ru-RU"/>
        </a:p>
      </dgm:t>
    </dgm:pt>
    <dgm:pt modelId="{5410AF43-FD8E-4BFE-AECA-91BF85A3CBB3}" type="pres">
      <dgm:prSet presAssocID="{40B1E77A-2E02-4CD9-9C26-0F0CA0A01FD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E0803BD-5E47-485E-AECE-932E67E72642}" type="pres">
      <dgm:prSet presAssocID="{CE0843F4-211C-4FC7-9C44-0B040A56068E}" presName="childText" presStyleLbl="bgAcc1" presStyleIdx="0" presStyleCnt="4" custScaleX="166270" custScaleY="144616" custLinFactNeighborX="-6517" custLinFactNeighborY="-37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83E8E-37F5-4CBA-9206-49250463D436}" type="pres">
      <dgm:prSet presAssocID="{86D00FA4-5336-49AB-A0B4-060AB324A922}" presName="root" presStyleCnt="0"/>
      <dgm:spPr/>
      <dgm:t>
        <a:bodyPr/>
        <a:lstStyle/>
        <a:p>
          <a:endParaRPr lang="ru-RU"/>
        </a:p>
      </dgm:t>
    </dgm:pt>
    <dgm:pt modelId="{D98046AE-71FD-408E-8886-95DC0A573F76}" type="pres">
      <dgm:prSet presAssocID="{86D00FA4-5336-49AB-A0B4-060AB324A922}" presName="rootComposite" presStyleCnt="0"/>
      <dgm:spPr/>
      <dgm:t>
        <a:bodyPr/>
        <a:lstStyle/>
        <a:p>
          <a:endParaRPr lang="ru-RU"/>
        </a:p>
      </dgm:t>
    </dgm:pt>
    <dgm:pt modelId="{AD1A586A-2695-4559-8472-A6BA480217A8}" type="pres">
      <dgm:prSet presAssocID="{86D00FA4-5336-49AB-A0B4-060AB324A922}" presName="rootText" presStyleLbl="node1" presStyleIdx="1" presStyleCnt="4" custScaleX="128675" custScaleY="190045" custLinFactNeighborX="-13565" custLinFactNeighborY="-24117"/>
      <dgm:spPr/>
      <dgm:t>
        <a:bodyPr/>
        <a:lstStyle/>
        <a:p>
          <a:endParaRPr lang="ru-RU"/>
        </a:p>
      </dgm:t>
    </dgm:pt>
    <dgm:pt modelId="{46A9F12E-54EA-4465-A785-BEC10A4A70F2}" type="pres">
      <dgm:prSet presAssocID="{86D00FA4-5336-49AB-A0B4-060AB324A922}" presName="rootConnector" presStyleLbl="node1" presStyleIdx="1" presStyleCnt="4"/>
      <dgm:spPr/>
      <dgm:t>
        <a:bodyPr/>
        <a:lstStyle/>
        <a:p>
          <a:endParaRPr lang="ru-RU"/>
        </a:p>
      </dgm:t>
    </dgm:pt>
    <dgm:pt modelId="{09EEB40E-45D4-4EC6-9C42-7A5BD92C0FD0}" type="pres">
      <dgm:prSet presAssocID="{86D00FA4-5336-49AB-A0B4-060AB324A922}" presName="childShape" presStyleCnt="0"/>
      <dgm:spPr/>
      <dgm:t>
        <a:bodyPr/>
        <a:lstStyle/>
        <a:p>
          <a:endParaRPr lang="ru-RU"/>
        </a:p>
      </dgm:t>
    </dgm:pt>
    <dgm:pt modelId="{B3F71173-2C36-4814-ADA8-FE12E3FD84A9}" type="pres">
      <dgm:prSet presAssocID="{4F609475-35E8-4ED3-9B81-38F7413D15D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96E12F5-0D86-445C-84E7-499D29451D35}" type="pres">
      <dgm:prSet presAssocID="{B6655350-B377-4242-A902-093BA6B37712}" presName="childText" presStyleLbl="bgAcc1" presStyleIdx="1" presStyleCnt="4" custScaleX="136400" custScaleY="144616" custLinFactNeighborY="-37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8759-479D-49F1-A936-B5EE595DE322}" type="pres">
      <dgm:prSet presAssocID="{CB09FCFB-17DA-4B4B-8263-0D3F73072553}" presName="root" presStyleCnt="0"/>
      <dgm:spPr/>
      <dgm:t>
        <a:bodyPr/>
        <a:lstStyle/>
        <a:p>
          <a:endParaRPr lang="ru-RU"/>
        </a:p>
      </dgm:t>
    </dgm:pt>
    <dgm:pt modelId="{6D3D3A91-FFFF-45A8-84A2-6D1213DDA741}" type="pres">
      <dgm:prSet presAssocID="{CB09FCFB-17DA-4B4B-8263-0D3F73072553}" presName="rootComposite" presStyleCnt="0"/>
      <dgm:spPr/>
      <dgm:t>
        <a:bodyPr/>
        <a:lstStyle/>
        <a:p>
          <a:endParaRPr lang="ru-RU"/>
        </a:p>
      </dgm:t>
    </dgm:pt>
    <dgm:pt modelId="{26FCBFD7-5C2C-4205-AE65-755088833C00}" type="pres">
      <dgm:prSet presAssocID="{CB09FCFB-17DA-4B4B-8263-0D3F73072553}" presName="rootText" presStyleLbl="node1" presStyleIdx="2" presStyleCnt="4" custScaleX="128675" custScaleY="190045" custLinFactNeighborX="-24418" custLinFactNeighborY="-20499"/>
      <dgm:spPr/>
      <dgm:t>
        <a:bodyPr/>
        <a:lstStyle/>
        <a:p>
          <a:endParaRPr lang="ru-RU"/>
        </a:p>
      </dgm:t>
    </dgm:pt>
    <dgm:pt modelId="{5E271FF4-9B0D-4DBA-96C1-F6CA13C3123B}" type="pres">
      <dgm:prSet presAssocID="{CB09FCFB-17DA-4B4B-8263-0D3F73072553}" presName="rootConnector" presStyleLbl="node1" presStyleIdx="2" presStyleCnt="4"/>
      <dgm:spPr/>
      <dgm:t>
        <a:bodyPr/>
        <a:lstStyle/>
        <a:p>
          <a:endParaRPr lang="ru-RU"/>
        </a:p>
      </dgm:t>
    </dgm:pt>
    <dgm:pt modelId="{A69492DB-1F4C-4334-986F-46A751AAD5AE}" type="pres">
      <dgm:prSet presAssocID="{CB09FCFB-17DA-4B4B-8263-0D3F73072553}" presName="childShape" presStyleCnt="0"/>
      <dgm:spPr/>
      <dgm:t>
        <a:bodyPr/>
        <a:lstStyle/>
        <a:p>
          <a:endParaRPr lang="ru-RU"/>
        </a:p>
      </dgm:t>
    </dgm:pt>
    <dgm:pt modelId="{8E244F57-CA5A-4EFB-BCB0-E93BFBDE3C15}" type="pres">
      <dgm:prSet presAssocID="{1707BE7E-97B7-4EB3-85A4-259C28F4193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6C6F8F8-8DCA-41CD-BDC0-18A6EAA12DBC}" type="pres">
      <dgm:prSet presAssocID="{36FBD22A-E575-4B82-9088-7F91331D4BF0}" presName="childText" presStyleLbl="bgAcc1" presStyleIdx="2" presStyleCnt="4" custScaleX="136400" custScaleY="144616" custLinFactNeighborX="-17161" custLinFactNeighborY="-38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1E48E-F0D0-4BDA-AEDF-51AE924D3996}" type="pres">
      <dgm:prSet presAssocID="{381CC590-BD9B-4A07-A675-60335FEB4284}" presName="root" presStyleCnt="0"/>
      <dgm:spPr/>
      <dgm:t>
        <a:bodyPr/>
        <a:lstStyle/>
        <a:p>
          <a:endParaRPr lang="ru-RU"/>
        </a:p>
      </dgm:t>
    </dgm:pt>
    <dgm:pt modelId="{91797C3F-05F8-412D-9BAC-6A877847B3B4}" type="pres">
      <dgm:prSet presAssocID="{381CC590-BD9B-4A07-A675-60335FEB4284}" presName="rootComposite" presStyleCnt="0"/>
      <dgm:spPr/>
      <dgm:t>
        <a:bodyPr/>
        <a:lstStyle/>
        <a:p>
          <a:endParaRPr lang="ru-RU"/>
        </a:p>
      </dgm:t>
    </dgm:pt>
    <dgm:pt modelId="{22FE6C7D-44AD-47B9-B956-AFF2BB4DC0CE}" type="pres">
      <dgm:prSet presAssocID="{381CC590-BD9B-4A07-A675-60335FEB4284}" presName="rootText" presStyleLbl="node1" presStyleIdx="3" presStyleCnt="4" custScaleX="144142" custScaleY="186427" custLinFactNeighborX="-38531" custLinFactNeighborY="-17467"/>
      <dgm:spPr/>
      <dgm:t>
        <a:bodyPr/>
        <a:lstStyle/>
        <a:p>
          <a:endParaRPr lang="ru-RU"/>
        </a:p>
      </dgm:t>
    </dgm:pt>
    <dgm:pt modelId="{1E060FE6-337F-4774-BAEF-4FA5AF7D430D}" type="pres">
      <dgm:prSet presAssocID="{381CC590-BD9B-4A07-A675-60335FEB4284}" presName="rootConnector" presStyleLbl="node1" presStyleIdx="3" presStyleCnt="4"/>
      <dgm:spPr/>
      <dgm:t>
        <a:bodyPr/>
        <a:lstStyle/>
        <a:p>
          <a:endParaRPr lang="ru-RU"/>
        </a:p>
      </dgm:t>
    </dgm:pt>
    <dgm:pt modelId="{C7F7FA4D-EBC8-4CED-A216-7A73E46FA7AB}" type="pres">
      <dgm:prSet presAssocID="{381CC590-BD9B-4A07-A675-60335FEB4284}" presName="childShape" presStyleCnt="0"/>
      <dgm:spPr/>
      <dgm:t>
        <a:bodyPr/>
        <a:lstStyle/>
        <a:p>
          <a:endParaRPr lang="ru-RU"/>
        </a:p>
      </dgm:t>
    </dgm:pt>
    <dgm:pt modelId="{A9AB2C9A-487A-402C-81C7-D7106FF436F7}" type="pres">
      <dgm:prSet presAssocID="{8BA7D023-DE48-4438-A0AA-848F62A4815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9B469CF-5A04-4B41-AA8E-1E526741F943}" type="pres">
      <dgm:prSet presAssocID="{D245F744-9A34-4C11-B8CA-95DD8DD94CE5}" presName="childText" presStyleLbl="bgAcc1" presStyleIdx="3" presStyleCnt="4" custScaleX="136400" custScaleY="144616" custLinFactNeighborX="-27968" custLinFactNeighborY="-39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48BCD-32DD-4BAE-9E2C-865A91D55672}" type="presOf" srcId="{B6655350-B377-4242-A902-093BA6B37712}" destId="{396E12F5-0D86-445C-84E7-499D29451D35}" srcOrd="0" destOrd="0" presId="urn:microsoft.com/office/officeart/2005/8/layout/hierarchy3"/>
    <dgm:cxn modelId="{C6EA27C5-F6CB-412E-98AA-446F0A501920}" type="presOf" srcId="{4F609475-35E8-4ED3-9B81-38F7413D15DA}" destId="{B3F71173-2C36-4814-ADA8-FE12E3FD84A9}" srcOrd="0" destOrd="0" presId="urn:microsoft.com/office/officeart/2005/8/layout/hierarchy3"/>
    <dgm:cxn modelId="{47061AD9-CE9D-4717-9E3F-31667CFF2D6F}" type="presOf" srcId="{A9BCF4F4-0E21-4ACE-B905-95BFB0F55272}" destId="{F801CF90-CD98-4CCD-9BC7-551F454D6E8F}" srcOrd="0" destOrd="0" presId="urn:microsoft.com/office/officeart/2005/8/layout/hierarchy3"/>
    <dgm:cxn modelId="{FEBCE5D0-5908-4675-B745-9A9BBD7D00F8}" srcId="{A9BCF4F4-0E21-4ACE-B905-95BFB0F55272}" destId="{CB09FCFB-17DA-4B4B-8263-0D3F73072553}" srcOrd="2" destOrd="0" parTransId="{DA6BCBD2-55E4-4D57-A6F6-28847957A071}" sibTransId="{698BD585-B982-4427-8066-7F0C0532C79A}"/>
    <dgm:cxn modelId="{1B678170-DA19-4DFC-9928-B7EA21FE38C3}" type="presOf" srcId="{381CC590-BD9B-4A07-A675-60335FEB4284}" destId="{1E060FE6-337F-4774-BAEF-4FA5AF7D430D}" srcOrd="1" destOrd="0" presId="urn:microsoft.com/office/officeart/2005/8/layout/hierarchy3"/>
    <dgm:cxn modelId="{42415971-7C2D-41B0-9A57-97E64EEC891B}" srcId="{A9BCF4F4-0E21-4ACE-B905-95BFB0F55272}" destId="{42FE5A20-55F8-4F56-AD99-8F0913EFD9A4}" srcOrd="0" destOrd="0" parTransId="{416F2D1C-D0E7-493D-B0AB-FC5144036349}" sibTransId="{BB31F3A1-31EC-4AC6-B816-3452DA30AE31}"/>
    <dgm:cxn modelId="{9973E71F-D96A-4442-B9D3-978A1C0207CA}" srcId="{A9BCF4F4-0E21-4ACE-B905-95BFB0F55272}" destId="{86D00FA4-5336-49AB-A0B4-060AB324A922}" srcOrd="1" destOrd="0" parTransId="{621DFA51-71AD-49BB-875B-4B73C1F4356D}" sibTransId="{5C25857C-1BBA-4093-8538-83B2D0703BBC}"/>
    <dgm:cxn modelId="{6E119F5F-483A-4717-98C4-28280DF68772}" type="presOf" srcId="{CB09FCFB-17DA-4B4B-8263-0D3F73072553}" destId="{5E271FF4-9B0D-4DBA-96C1-F6CA13C3123B}" srcOrd="1" destOrd="0" presId="urn:microsoft.com/office/officeart/2005/8/layout/hierarchy3"/>
    <dgm:cxn modelId="{BD717AE1-FA0F-463F-AEC6-29F94561CAF2}" type="presOf" srcId="{1707BE7E-97B7-4EB3-85A4-259C28F4193B}" destId="{8E244F57-CA5A-4EFB-BCB0-E93BFBDE3C15}" srcOrd="0" destOrd="0" presId="urn:microsoft.com/office/officeart/2005/8/layout/hierarchy3"/>
    <dgm:cxn modelId="{3EA4C20B-1C0B-4E33-84FB-0C4620EC8A0C}" srcId="{42FE5A20-55F8-4F56-AD99-8F0913EFD9A4}" destId="{CE0843F4-211C-4FC7-9C44-0B040A56068E}" srcOrd="0" destOrd="0" parTransId="{40B1E77A-2E02-4CD9-9C26-0F0CA0A01FDD}" sibTransId="{61C0C104-F5A9-4D0F-AEC7-FAD8146FF5C5}"/>
    <dgm:cxn modelId="{25FC2311-519B-4FF1-9E14-3E7239C1DF6F}" type="presOf" srcId="{40B1E77A-2E02-4CD9-9C26-0F0CA0A01FDD}" destId="{5410AF43-FD8E-4BFE-AECA-91BF85A3CBB3}" srcOrd="0" destOrd="0" presId="urn:microsoft.com/office/officeart/2005/8/layout/hierarchy3"/>
    <dgm:cxn modelId="{912F66E1-4839-4447-A6E7-26881D4D4FE9}" type="presOf" srcId="{8BA7D023-DE48-4438-A0AA-848F62A4815E}" destId="{A9AB2C9A-487A-402C-81C7-D7106FF436F7}" srcOrd="0" destOrd="0" presId="urn:microsoft.com/office/officeart/2005/8/layout/hierarchy3"/>
    <dgm:cxn modelId="{88D112FF-C64E-4D73-8562-B127A2D027F8}" type="presOf" srcId="{36FBD22A-E575-4B82-9088-7F91331D4BF0}" destId="{E6C6F8F8-8DCA-41CD-BDC0-18A6EAA12DBC}" srcOrd="0" destOrd="0" presId="urn:microsoft.com/office/officeart/2005/8/layout/hierarchy3"/>
    <dgm:cxn modelId="{A22E050B-3412-4D04-AEF9-D014E8FC4354}" type="presOf" srcId="{86D00FA4-5336-49AB-A0B4-060AB324A922}" destId="{AD1A586A-2695-4559-8472-A6BA480217A8}" srcOrd="0" destOrd="0" presId="urn:microsoft.com/office/officeart/2005/8/layout/hierarchy3"/>
    <dgm:cxn modelId="{3EC8B6E3-1271-4C1A-AF91-E91E4B9E5FB7}" type="presOf" srcId="{42FE5A20-55F8-4F56-AD99-8F0913EFD9A4}" destId="{C290E547-0B6B-44A7-86DF-29D13CD73FA9}" srcOrd="0" destOrd="0" presId="urn:microsoft.com/office/officeart/2005/8/layout/hierarchy3"/>
    <dgm:cxn modelId="{08F3229B-57CC-49C2-B91F-51D3DBD6D69C}" srcId="{CB09FCFB-17DA-4B4B-8263-0D3F73072553}" destId="{36FBD22A-E575-4B82-9088-7F91331D4BF0}" srcOrd="0" destOrd="0" parTransId="{1707BE7E-97B7-4EB3-85A4-259C28F4193B}" sibTransId="{493B1742-60CF-4D95-902D-EF96A6B6BAB7}"/>
    <dgm:cxn modelId="{A68C9B13-5880-4C4E-B94A-8DE2C9850CCF}" srcId="{86D00FA4-5336-49AB-A0B4-060AB324A922}" destId="{B6655350-B377-4242-A902-093BA6B37712}" srcOrd="0" destOrd="0" parTransId="{4F609475-35E8-4ED3-9B81-38F7413D15DA}" sibTransId="{CDA4FD9E-F488-4C19-95A1-C64C18026F73}"/>
    <dgm:cxn modelId="{C5BD805B-FC69-439E-B9AA-274373D0B0C3}" type="presOf" srcId="{CE0843F4-211C-4FC7-9C44-0B040A56068E}" destId="{5E0803BD-5E47-485E-AECE-932E67E72642}" srcOrd="0" destOrd="0" presId="urn:microsoft.com/office/officeart/2005/8/layout/hierarchy3"/>
    <dgm:cxn modelId="{61389C2E-97BD-4938-B129-19A03D915F69}" type="presOf" srcId="{381CC590-BD9B-4A07-A675-60335FEB4284}" destId="{22FE6C7D-44AD-47B9-B956-AFF2BB4DC0CE}" srcOrd="0" destOrd="0" presId="urn:microsoft.com/office/officeart/2005/8/layout/hierarchy3"/>
    <dgm:cxn modelId="{6103B38D-ACBB-4833-9BC5-39100633A80D}" srcId="{381CC590-BD9B-4A07-A675-60335FEB4284}" destId="{D245F744-9A34-4C11-B8CA-95DD8DD94CE5}" srcOrd="0" destOrd="0" parTransId="{8BA7D023-DE48-4438-A0AA-848F62A4815E}" sibTransId="{590DF14F-3777-439F-9D79-DA12E85F4B11}"/>
    <dgm:cxn modelId="{BD8B23EF-B913-499C-AB9B-0997912B15EB}" type="presOf" srcId="{86D00FA4-5336-49AB-A0B4-060AB324A922}" destId="{46A9F12E-54EA-4465-A785-BEC10A4A70F2}" srcOrd="1" destOrd="0" presId="urn:microsoft.com/office/officeart/2005/8/layout/hierarchy3"/>
    <dgm:cxn modelId="{5572873A-0117-489B-A49F-433441ADECFB}" type="presOf" srcId="{D245F744-9A34-4C11-B8CA-95DD8DD94CE5}" destId="{89B469CF-5A04-4B41-AA8E-1E526741F943}" srcOrd="0" destOrd="0" presId="urn:microsoft.com/office/officeart/2005/8/layout/hierarchy3"/>
    <dgm:cxn modelId="{75DBAEC0-301F-4215-B58C-F3A5BDE4D335}" type="presOf" srcId="{CB09FCFB-17DA-4B4B-8263-0D3F73072553}" destId="{26FCBFD7-5C2C-4205-AE65-755088833C00}" srcOrd="0" destOrd="0" presId="urn:microsoft.com/office/officeart/2005/8/layout/hierarchy3"/>
    <dgm:cxn modelId="{C40B0B7A-A650-4BBE-B509-3BF4E8D01050}" srcId="{A9BCF4F4-0E21-4ACE-B905-95BFB0F55272}" destId="{381CC590-BD9B-4A07-A675-60335FEB4284}" srcOrd="3" destOrd="0" parTransId="{77ED7C4E-ADBB-45E8-BC91-4EB370DC1A8D}" sibTransId="{3F1F2E4C-9318-41C4-A18E-3DEC52BB210C}"/>
    <dgm:cxn modelId="{69964C3B-A56E-46AD-AADC-6869326574E5}" type="presOf" srcId="{42FE5A20-55F8-4F56-AD99-8F0913EFD9A4}" destId="{4E12D620-7E3F-42D3-980C-0FCACC058DA2}" srcOrd="1" destOrd="0" presId="urn:microsoft.com/office/officeart/2005/8/layout/hierarchy3"/>
    <dgm:cxn modelId="{1BD52A68-BF72-4358-B3E8-4AA503A5A0A8}" type="presParOf" srcId="{F801CF90-CD98-4CCD-9BC7-551F454D6E8F}" destId="{54871B18-6CC4-46C8-A849-082B52D3E9E3}" srcOrd="0" destOrd="0" presId="urn:microsoft.com/office/officeart/2005/8/layout/hierarchy3"/>
    <dgm:cxn modelId="{B66F0A21-A79C-4FBD-9F7B-E2AA735DB7A7}" type="presParOf" srcId="{54871B18-6CC4-46C8-A849-082B52D3E9E3}" destId="{6D61AE4C-BCE3-461E-9021-7295CF7F6F1E}" srcOrd="0" destOrd="0" presId="urn:microsoft.com/office/officeart/2005/8/layout/hierarchy3"/>
    <dgm:cxn modelId="{994E81F6-9C23-47DE-AF35-D944DE09FEBD}" type="presParOf" srcId="{6D61AE4C-BCE3-461E-9021-7295CF7F6F1E}" destId="{C290E547-0B6B-44A7-86DF-29D13CD73FA9}" srcOrd="0" destOrd="0" presId="urn:microsoft.com/office/officeart/2005/8/layout/hierarchy3"/>
    <dgm:cxn modelId="{9ED6DC8C-5A9B-47F7-8903-97CF40F0B337}" type="presParOf" srcId="{6D61AE4C-BCE3-461E-9021-7295CF7F6F1E}" destId="{4E12D620-7E3F-42D3-980C-0FCACC058DA2}" srcOrd="1" destOrd="0" presId="urn:microsoft.com/office/officeart/2005/8/layout/hierarchy3"/>
    <dgm:cxn modelId="{ECB27D99-00AA-45E8-AACC-0FA88118616F}" type="presParOf" srcId="{54871B18-6CC4-46C8-A849-082B52D3E9E3}" destId="{95041741-0360-4B83-A70C-614C918D6072}" srcOrd="1" destOrd="0" presId="urn:microsoft.com/office/officeart/2005/8/layout/hierarchy3"/>
    <dgm:cxn modelId="{C6B609C1-2DB6-4E3A-8406-A42859BD6891}" type="presParOf" srcId="{95041741-0360-4B83-A70C-614C918D6072}" destId="{5410AF43-FD8E-4BFE-AECA-91BF85A3CBB3}" srcOrd="0" destOrd="0" presId="urn:microsoft.com/office/officeart/2005/8/layout/hierarchy3"/>
    <dgm:cxn modelId="{F19A8BC4-1059-433A-87C5-6FEE3DBF1F84}" type="presParOf" srcId="{95041741-0360-4B83-A70C-614C918D6072}" destId="{5E0803BD-5E47-485E-AECE-932E67E72642}" srcOrd="1" destOrd="0" presId="urn:microsoft.com/office/officeart/2005/8/layout/hierarchy3"/>
    <dgm:cxn modelId="{EC96DB50-3A22-4C5C-9036-F6FFF52B7F25}" type="presParOf" srcId="{F801CF90-CD98-4CCD-9BC7-551F454D6E8F}" destId="{55383E8E-37F5-4CBA-9206-49250463D436}" srcOrd="1" destOrd="0" presId="urn:microsoft.com/office/officeart/2005/8/layout/hierarchy3"/>
    <dgm:cxn modelId="{916069A5-B4E3-4040-831E-1FD6207DE59E}" type="presParOf" srcId="{55383E8E-37F5-4CBA-9206-49250463D436}" destId="{D98046AE-71FD-408E-8886-95DC0A573F76}" srcOrd="0" destOrd="0" presId="urn:microsoft.com/office/officeart/2005/8/layout/hierarchy3"/>
    <dgm:cxn modelId="{3375472B-EBC0-4193-8810-B2CD9F49BEB9}" type="presParOf" srcId="{D98046AE-71FD-408E-8886-95DC0A573F76}" destId="{AD1A586A-2695-4559-8472-A6BA480217A8}" srcOrd="0" destOrd="0" presId="urn:microsoft.com/office/officeart/2005/8/layout/hierarchy3"/>
    <dgm:cxn modelId="{43D9751A-0082-4AFE-B69B-15D389ECD4A9}" type="presParOf" srcId="{D98046AE-71FD-408E-8886-95DC0A573F76}" destId="{46A9F12E-54EA-4465-A785-BEC10A4A70F2}" srcOrd="1" destOrd="0" presId="urn:microsoft.com/office/officeart/2005/8/layout/hierarchy3"/>
    <dgm:cxn modelId="{E4BF8764-8CC9-4410-A19C-0290AF75F776}" type="presParOf" srcId="{55383E8E-37F5-4CBA-9206-49250463D436}" destId="{09EEB40E-45D4-4EC6-9C42-7A5BD92C0FD0}" srcOrd="1" destOrd="0" presId="urn:microsoft.com/office/officeart/2005/8/layout/hierarchy3"/>
    <dgm:cxn modelId="{79F6E0E9-0D57-4428-B378-394F536D03B5}" type="presParOf" srcId="{09EEB40E-45D4-4EC6-9C42-7A5BD92C0FD0}" destId="{B3F71173-2C36-4814-ADA8-FE12E3FD84A9}" srcOrd="0" destOrd="0" presId="urn:microsoft.com/office/officeart/2005/8/layout/hierarchy3"/>
    <dgm:cxn modelId="{946EF81E-E1C7-4463-8972-61BF193262FE}" type="presParOf" srcId="{09EEB40E-45D4-4EC6-9C42-7A5BD92C0FD0}" destId="{396E12F5-0D86-445C-84E7-499D29451D35}" srcOrd="1" destOrd="0" presId="urn:microsoft.com/office/officeart/2005/8/layout/hierarchy3"/>
    <dgm:cxn modelId="{13DFB88C-0907-4D51-A3E8-FA641B063EC9}" type="presParOf" srcId="{F801CF90-CD98-4CCD-9BC7-551F454D6E8F}" destId="{3A508759-479D-49F1-A936-B5EE595DE322}" srcOrd="2" destOrd="0" presId="urn:microsoft.com/office/officeart/2005/8/layout/hierarchy3"/>
    <dgm:cxn modelId="{7EFF79AF-D477-4BD8-9723-0811DCD3327D}" type="presParOf" srcId="{3A508759-479D-49F1-A936-B5EE595DE322}" destId="{6D3D3A91-FFFF-45A8-84A2-6D1213DDA741}" srcOrd="0" destOrd="0" presId="urn:microsoft.com/office/officeart/2005/8/layout/hierarchy3"/>
    <dgm:cxn modelId="{AB2DCF73-F46C-43CA-92C0-00A7F4FFF5F9}" type="presParOf" srcId="{6D3D3A91-FFFF-45A8-84A2-6D1213DDA741}" destId="{26FCBFD7-5C2C-4205-AE65-755088833C00}" srcOrd="0" destOrd="0" presId="urn:microsoft.com/office/officeart/2005/8/layout/hierarchy3"/>
    <dgm:cxn modelId="{837FC545-F916-431E-9B2A-0FA4EF5F8967}" type="presParOf" srcId="{6D3D3A91-FFFF-45A8-84A2-6D1213DDA741}" destId="{5E271FF4-9B0D-4DBA-96C1-F6CA13C3123B}" srcOrd="1" destOrd="0" presId="urn:microsoft.com/office/officeart/2005/8/layout/hierarchy3"/>
    <dgm:cxn modelId="{F2C424EB-E160-4927-BA07-E9E95011AF3F}" type="presParOf" srcId="{3A508759-479D-49F1-A936-B5EE595DE322}" destId="{A69492DB-1F4C-4334-986F-46A751AAD5AE}" srcOrd="1" destOrd="0" presId="urn:microsoft.com/office/officeart/2005/8/layout/hierarchy3"/>
    <dgm:cxn modelId="{8BF09255-7EBD-4A03-B96B-859120A1278D}" type="presParOf" srcId="{A69492DB-1F4C-4334-986F-46A751AAD5AE}" destId="{8E244F57-CA5A-4EFB-BCB0-E93BFBDE3C15}" srcOrd="0" destOrd="0" presId="urn:microsoft.com/office/officeart/2005/8/layout/hierarchy3"/>
    <dgm:cxn modelId="{007DBF89-DC8A-4B3D-B343-C938FFBCEE2C}" type="presParOf" srcId="{A69492DB-1F4C-4334-986F-46A751AAD5AE}" destId="{E6C6F8F8-8DCA-41CD-BDC0-18A6EAA12DBC}" srcOrd="1" destOrd="0" presId="urn:microsoft.com/office/officeart/2005/8/layout/hierarchy3"/>
    <dgm:cxn modelId="{3CE17BDC-47C4-4CB8-9B1F-DC42E9521D38}" type="presParOf" srcId="{F801CF90-CD98-4CCD-9BC7-551F454D6E8F}" destId="{D851E48E-F0D0-4BDA-AEDF-51AE924D3996}" srcOrd="3" destOrd="0" presId="urn:microsoft.com/office/officeart/2005/8/layout/hierarchy3"/>
    <dgm:cxn modelId="{4A18A925-5B10-44F5-8432-4B1505AC8FDF}" type="presParOf" srcId="{D851E48E-F0D0-4BDA-AEDF-51AE924D3996}" destId="{91797C3F-05F8-412D-9BAC-6A877847B3B4}" srcOrd="0" destOrd="0" presId="urn:microsoft.com/office/officeart/2005/8/layout/hierarchy3"/>
    <dgm:cxn modelId="{E5294A2A-A87B-4565-9221-448AD86237A5}" type="presParOf" srcId="{91797C3F-05F8-412D-9BAC-6A877847B3B4}" destId="{22FE6C7D-44AD-47B9-B956-AFF2BB4DC0CE}" srcOrd="0" destOrd="0" presId="urn:microsoft.com/office/officeart/2005/8/layout/hierarchy3"/>
    <dgm:cxn modelId="{E74B2ADE-D10B-411B-A5F6-F61EC199ECBA}" type="presParOf" srcId="{91797C3F-05F8-412D-9BAC-6A877847B3B4}" destId="{1E060FE6-337F-4774-BAEF-4FA5AF7D430D}" srcOrd="1" destOrd="0" presId="urn:microsoft.com/office/officeart/2005/8/layout/hierarchy3"/>
    <dgm:cxn modelId="{7314367D-DF09-4694-8041-4CA7E692297C}" type="presParOf" srcId="{D851E48E-F0D0-4BDA-AEDF-51AE924D3996}" destId="{C7F7FA4D-EBC8-4CED-A216-7A73E46FA7AB}" srcOrd="1" destOrd="0" presId="urn:microsoft.com/office/officeart/2005/8/layout/hierarchy3"/>
    <dgm:cxn modelId="{4B63244C-35E0-461A-9A85-31DF853F944A}" type="presParOf" srcId="{C7F7FA4D-EBC8-4CED-A216-7A73E46FA7AB}" destId="{A9AB2C9A-487A-402C-81C7-D7106FF436F7}" srcOrd="0" destOrd="0" presId="urn:microsoft.com/office/officeart/2005/8/layout/hierarchy3"/>
    <dgm:cxn modelId="{5FEF75B5-0808-41FA-AFB5-CA0CBDC4F7F1}" type="presParOf" srcId="{C7F7FA4D-EBC8-4CED-A216-7A73E46FA7AB}" destId="{89B469CF-5A04-4B41-AA8E-1E526741F94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1BCCEE-FC87-4D3E-B145-1156BD9F62E5}" type="doc">
      <dgm:prSet loTypeId="urn:microsoft.com/office/officeart/2005/8/layout/h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5BD435C-C897-4F59-91FF-C7D87AC5CD00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rgbClr val="C00000"/>
              </a:solidFill>
            </a:rPr>
            <a:t>1. Впервые зарегистрированы</a:t>
          </a:r>
          <a:endParaRPr lang="ru-RU" sz="1800" b="0" dirty="0">
            <a:solidFill>
              <a:srgbClr val="C00000"/>
            </a:solidFill>
          </a:endParaRPr>
        </a:p>
      </dgm:t>
    </dgm:pt>
    <dgm:pt modelId="{55C4C6F9-BCC5-4ED4-B096-8F7C80B1E8EC}" type="parTrans" cxnId="{8B13F458-900E-4EE7-AD7C-3100CBDE8DCE}">
      <dgm:prSet/>
      <dgm:spPr/>
      <dgm:t>
        <a:bodyPr/>
        <a:lstStyle/>
        <a:p>
          <a:endParaRPr lang="ru-RU" b="0"/>
        </a:p>
      </dgm:t>
    </dgm:pt>
    <dgm:pt modelId="{137CF81A-604A-4C83-8BE1-C4256540A7DA}" type="sibTrans" cxnId="{8B13F458-900E-4EE7-AD7C-3100CBDE8DCE}">
      <dgm:prSet/>
      <dgm:spPr/>
      <dgm:t>
        <a:bodyPr/>
        <a:lstStyle/>
        <a:p>
          <a:endParaRPr lang="ru-RU" b="0"/>
        </a:p>
      </dgm:t>
    </dgm:pt>
    <dgm:pt modelId="{90EDFA0C-92D3-4F8E-B7FC-B81E9FA6AD98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rgbClr val="C00000"/>
              </a:solidFill>
            </a:rPr>
            <a:t>2. Осуществляют деятельность в: </a:t>
          </a:r>
        </a:p>
      </dgm:t>
    </dgm:pt>
    <dgm:pt modelId="{890CEFF6-851A-4F48-B6F6-12A9419D4A46}" type="parTrans" cxnId="{132C0C7D-6B3B-4CF2-9628-A6AB4E4B61B2}">
      <dgm:prSet/>
      <dgm:spPr/>
      <dgm:t>
        <a:bodyPr/>
        <a:lstStyle/>
        <a:p>
          <a:endParaRPr lang="ru-RU" b="0"/>
        </a:p>
      </dgm:t>
    </dgm:pt>
    <dgm:pt modelId="{D6506E32-6848-4309-BDFF-9B60C8930527}" type="sibTrans" cxnId="{132C0C7D-6B3B-4CF2-9628-A6AB4E4B61B2}">
      <dgm:prSet/>
      <dgm:spPr/>
      <dgm:t>
        <a:bodyPr/>
        <a:lstStyle/>
        <a:p>
          <a:endParaRPr lang="ru-RU" b="0"/>
        </a:p>
      </dgm:t>
    </dgm:pt>
    <dgm:pt modelId="{D5A807B4-5FA3-43A7-9418-124557C77D9B}">
      <dgm:prSet custT="1"/>
      <dgm:spPr/>
      <dgm:t>
        <a:bodyPr anchor="ctr" anchorCtr="0"/>
        <a:lstStyle/>
        <a:p>
          <a:pPr algn="l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производственной  сфере</a:t>
          </a:r>
          <a:endParaRPr lang="ru-RU" sz="1600" b="0" kern="1200" dirty="0">
            <a:solidFill>
              <a:srgbClr val="00206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18708D1-9B3C-42F6-96D6-71BFFEBEABAC}" type="parTrans" cxnId="{8CC22661-C93A-40F6-9EBD-E3D2E2DAE852}">
      <dgm:prSet/>
      <dgm:spPr/>
      <dgm:t>
        <a:bodyPr/>
        <a:lstStyle/>
        <a:p>
          <a:endParaRPr lang="ru-RU" b="0"/>
        </a:p>
      </dgm:t>
    </dgm:pt>
    <dgm:pt modelId="{6C9FA040-B6A3-4128-AE7B-3D6DAD01B41F}" type="sibTrans" cxnId="{8CC22661-C93A-40F6-9EBD-E3D2E2DAE852}">
      <dgm:prSet/>
      <dgm:spPr/>
      <dgm:t>
        <a:bodyPr/>
        <a:lstStyle/>
        <a:p>
          <a:endParaRPr lang="ru-RU" b="0"/>
        </a:p>
      </dgm:t>
    </dgm:pt>
    <dgm:pt modelId="{E42610DB-1B32-4E69-B82B-4631EE932B4A}">
      <dgm:prSet custT="1"/>
      <dgm:spPr/>
      <dgm:t>
        <a:bodyPr anchor="ctr" anchorCtr="0"/>
        <a:lstStyle/>
        <a:p>
          <a:pPr algn="l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социальной сфере</a:t>
          </a:r>
          <a:endParaRPr lang="ru-RU" sz="1600" b="0" kern="1200" dirty="0">
            <a:solidFill>
              <a:srgbClr val="00206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3549FB-DAE8-4346-923A-540CF1907B17}" type="parTrans" cxnId="{61D8A513-F2C3-4352-A4F0-BA95CDA5970A}">
      <dgm:prSet/>
      <dgm:spPr/>
      <dgm:t>
        <a:bodyPr/>
        <a:lstStyle/>
        <a:p>
          <a:endParaRPr lang="ru-RU" b="0"/>
        </a:p>
      </dgm:t>
    </dgm:pt>
    <dgm:pt modelId="{DA3124E5-C1D7-49E6-9384-42B6864F4420}" type="sibTrans" cxnId="{61D8A513-F2C3-4352-A4F0-BA95CDA5970A}">
      <dgm:prSet/>
      <dgm:spPr/>
      <dgm:t>
        <a:bodyPr/>
        <a:lstStyle/>
        <a:p>
          <a:endParaRPr lang="ru-RU" b="0"/>
        </a:p>
      </dgm:t>
    </dgm:pt>
    <dgm:pt modelId="{ECF1EE5F-FDB1-4804-820B-DA5C928D01E4}">
      <dgm:prSet custT="1"/>
      <dgm:spPr/>
      <dgm:t>
        <a:bodyPr anchor="ctr" anchorCtr="0"/>
        <a:lstStyle/>
        <a:p>
          <a:pPr algn="l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научной сфере </a:t>
          </a:r>
          <a:endParaRPr lang="ru-RU" sz="1600" b="0" kern="1200" dirty="0">
            <a:solidFill>
              <a:srgbClr val="00206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48DBB86-0162-4ADA-A51E-072D33DCB116}" type="parTrans" cxnId="{8F078F18-62EF-413D-BF22-17EE52FECC8A}">
      <dgm:prSet/>
      <dgm:spPr/>
      <dgm:t>
        <a:bodyPr/>
        <a:lstStyle/>
        <a:p>
          <a:endParaRPr lang="ru-RU" b="0"/>
        </a:p>
      </dgm:t>
    </dgm:pt>
    <dgm:pt modelId="{DCA8655D-4300-4344-BC52-88DD8F5663E6}" type="sibTrans" cxnId="{8F078F18-62EF-413D-BF22-17EE52FECC8A}">
      <dgm:prSet/>
      <dgm:spPr/>
      <dgm:t>
        <a:bodyPr/>
        <a:lstStyle/>
        <a:p>
          <a:endParaRPr lang="ru-RU" b="0"/>
        </a:p>
      </dgm:t>
    </dgm:pt>
    <dgm:pt modelId="{CCA70BC6-D54A-4A69-85A9-5DEF76469B06}">
      <dgm:prSet custT="1"/>
      <dgm:spPr/>
      <dgm:t>
        <a:bodyPr anchor="ctr" anchorCtr="0"/>
        <a:lstStyle/>
        <a:p>
          <a:pPr algn="l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сфере бытовых услуг населению</a:t>
          </a:r>
        </a:p>
      </dgm:t>
    </dgm:pt>
    <dgm:pt modelId="{46D51632-E4EC-4E72-A317-1A91973EB212}" type="parTrans" cxnId="{B809BC42-D130-490F-A51B-6CB500CD7CB1}">
      <dgm:prSet/>
      <dgm:spPr/>
      <dgm:t>
        <a:bodyPr/>
        <a:lstStyle/>
        <a:p>
          <a:endParaRPr lang="ru-RU" b="0"/>
        </a:p>
      </dgm:t>
    </dgm:pt>
    <dgm:pt modelId="{114D9C99-DB75-4064-BDCF-9412E457A265}" type="sibTrans" cxnId="{B809BC42-D130-490F-A51B-6CB500CD7CB1}">
      <dgm:prSet/>
      <dgm:spPr/>
      <dgm:t>
        <a:bodyPr/>
        <a:lstStyle/>
        <a:p>
          <a:endParaRPr lang="ru-RU" b="0"/>
        </a:p>
      </dgm:t>
    </dgm:pt>
    <dgm:pt modelId="{1605F238-C1DF-4D80-ACDC-7468598B4034}">
      <dgm:prSet custT="1"/>
      <dgm:spPr/>
      <dgm:t>
        <a:bodyPr lIns="36000" tIns="36000" rIns="36000" bIns="36000" anchor="ctr" anchorCtr="0"/>
        <a:lstStyle/>
        <a:p>
          <a:pPr rtl="0">
            <a:lnSpc>
              <a:spcPct val="100000"/>
            </a:lnSpc>
            <a:spcAft>
              <a:spcPts val="0"/>
            </a:spcAft>
          </a:pPr>
          <a:endParaRPr lang="ru-RU" sz="1600" b="0" dirty="0">
            <a:solidFill>
              <a:srgbClr val="000099"/>
            </a:solidFill>
          </a:endParaRPr>
        </a:p>
      </dgm:t>
    </dgm:pt>
    <dgm:pt modelId="{1780A16F-E221-49DE-A21C-2AF29AB9FDB2}" type="parTrans" cxnId="{C8B3A0B2-BBD6-46C3-A24D-D53E9F27A440}">
      <dgm:prSet/>
      <dgm:spPr/>
      <dgm:t>
        <a:bodyPr/>
        <a:lstStyle/>
        <a:p>
          <a:endParaRPr lang="ru-RU" b="0"/>
        </a:p>
      </dgm:t>
    </dgm:pt>
    <dgm:pt modelId="{29466BA9-AA89-464F-9998-C4F88B5322A8}" type="sibTrans" cxnId="{C8B3A0B2-BBD6-46C3-A24D-D53E9F27A440}">
      <dgm:prSet/>
      <dgm:spPr/>
      <dgm:t>
        <a:bodyPr/>
        <a:lstStyle/>
        <a:p>
          <a:endParaRPr lang="ru-RU" b="0"/>
        </a:p>
      </dgm:t>
    </dgm:pt>
    <dgm:pt modelId="{743BA644-3298-4A3D-85BF-A2E4EC746BC3}" type="pres">
      <dgm:prSet presAssocID="{D11BCCEE-FC87-4D3E-B145-1156BD9F62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C9E85-5E03-463B-B5EE-6CD6F85F7D55}" type="pres">
      <dgm:prSet presAssocID="{15BD435C-C897-4F59-91FF-C7D87AC5CD00}" presName="composite" presStyleCnt="0"/>
      <dgm:spPr/>
    </dgm:pt>
    <dgm:pt modelId="{64A4FD33-6B4B-4B2E-ABD6-CAB0C1F34483}" type="pres">
      <dgm:prSet presAssocID="{15BD435C-C897-4F59-91FF-C7D87AC5CD00}" presName="parTx" presStyleLbl="alignNode1" presStyleIdx="0" presStyleCnt="2" custScaleX="104979" custLinFactNeighborX="5336" custLinFactNeighborY="6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ACC3F-5E08-4FD9-B542-F4D7CDC2F8E0}" type="pres">
      <dgm:prSet presAssocID="{15BD435C-C897-4F59-91FF-C7D87AC5CD00}" presName="desTx" presStyleLbl="alignAccFollowNode1" presStyleIdx="0" presStyleCnt="2" custScaleX="111230" custLinFactNeighborX="5289" custLinFactNeighborY="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4C0DD-599E-4A48-8A0D-35E03C96639F}" type="pres">
      <dgm:prSet presAssocID="{137CF81A-604A-4C83-8BE1-C4256540A7DA}" presName="space" presStyleCnt="0"/>
      <dgm:spPr/>
    </dgm:pt>
    <dgm:pt modelId="{2A41570A-28AD-42E7-8511-489491EA639D}" type="pres">
      <dgm:prSet presAssocID="{90EDFA0C-92D3-4F8E-B7FC-B81E9FA6AD98}" presName="composite" presStyleCnt="0"/>
      <dgm:spPr/>
    </dgm:pt>
    <dgm:pt modelId="{1777264D-44B4-4324-8B8D-94C5F9B06B02}" type="pres">
      <dgm:prSet presAssocID="{90EDFA0C-92D3-4F8E-B7FC-B81E9FA6AD98}" presName="parTx" presStyleLbl="alignNode1" presStyleIdx="1" presStyleCnt="2" custScaleX="117217" custScaleY="102215" custLinFactNeighborX="-5518" custLinFactNeighborY="6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4FD2B-5334-4A78-A77D-A240BEC3A14D}" type="pres">
      <dgm:prSet presAssocID="{90EDFA0C-92D3-4F8E-B7FC-B81E9FA6AD98}" presName="desTx" presStyleLbl="alignAccFollowNode1" presStyleIdx="1" presStyleCnt="2" custScaleX="116280" custLinFactNeighborX="-5318" custLinFactNeighborY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8D098-0E81-4370-BE13-E94642F44972}" type="presOf" srcId="{D5A807B4-5FA3-43A7-9418-124557C77D9B}" destId="{28C4FD2B-5334-4A78-A77D-A240BEC3A14D}" srcOrd="0" destOrd="0" presId="urn:microsoft.com/office/officeart/2005/8/layout/hList1"/>
    <dgm:cxn modelId="{E61251C8-AF33-4762-9507-0750460C9C95}" type="presOf" srcId="{CCA70BC6-D54A-4A69-85A9-5DEF76469B06}" destId="{28C4FD2B-5334-4A78-A77D-A240BEC3A14D}" srcOrd="0" destOrd="3" presId="urn:microsoft.com/office/officeart/2005/8/layout/hList1"/>
    <dgm:cxn modelId="{8B13F458-900E-4EE7-AD7C-3100CBDE8DCE}" srcId="{D11BCCEE-FC87-4D3E-B145-1156BD9F62E5}" destId="{15BD435C-C897-4F59-91FF-C7D87AC5CD00}" srcOrd="0" destOrd="0" parTransId="{55C4C6F9-BCC5-4ED4-B096-8F7C80B1E8EC}" sibTransId="{137CF81A-604A-4C83-8BE1-C4256540A7DA}"/>
    <dgm:cxn modelId="{42F61507-D098-4D48-8140-6BE6AB97C685}" type="presOf" srcId="{15BD435C-C897-4F59-91FF-C7D87AC5CD00}" destId="{64A4FD33-6B4B-4B2E-ABD6-CAB0C1F34483}" srcOrd="0" destOrd="0" presId="urn:microsoft.com/office/officeart/2005/8/layout/hList1"/>
    <dgm:cxn modelId="{132C0C7D-6B3B-4CF2-9628-A6AB4E4B61B2}" srcId="{D11BCCEE-FC87-4D3E-B145-1156BD9F62E5}" destId="{90EDFA0C-92D3-4F8E-B7FC-B81E9FA6AD98}" srcOrd="1" destOrd="0" parTransId="{890CEFF6-851A-4F48-B6F6-12A9419D4A46}" sibTransId="{D6506E32-6848-4309-BDFF-9B60C8930527}"/>
    <dgm:cxn modelId="{61D8A513-F2C3-4352-A4F0-BA95CDA5970A}" srcId="{90EDFA0C-92D3-4F8E-B7FC-B81E9FA6AD98}" destId="{E42610DB-1B32-4E69-B82B-4631EE932B4A}" srcOrd="1" destOrd="0" parTransId="{AE3549FB-DAE8-4346-923A-540CF1907B17}" sibTransId="{DA3124E5-C1D7-49E6-9384-42B6864F4420}"/>
    <dgm:cxn modelId="{B629219A-F585-485A-A705-190FD9FE77AC}" type="presOf" srcId="{E42610DB-1B32-4E69-B82B-4631EE932B4A}" destId="{28C4FD2B-5334-4A78-A77D-A240BEC3A14D}" srcOrd="0" destOrd="1" presId="urn:microsoft.com/office/officeart/2005/8/layout/hList1"/>
    <dgm:cxn modelId="{B809BC42-D130-490F-A51B-6CB500CD7CB1}" srcId="{90EDFA0C-92D3-4F8E-B7FC-B81E9FA6AD98}" destId="{CCA70BC6-D54A-4A69-85A9-5DEF76469B06}" srcOrd="3" destOrd="0" parTransId="{46D51632-E4EC-4E72-A317-1A91973EB212}" sibTransId="{114D9C99-DB75-4064-BDCF-9412E457A265}"/>
    <dgm:cxn modelId="{8CC22661-C93A-40F6-9EBD-E3D2E2DAE852}" srcId="{90EDFA0C-92D3-4F8E-B7FC-B81E9FA6AD98}" destId="{D5A807B4-5FA3-43A7-9418-124557C77D9B}" srcOrd="0" destOrd="0" parTransId="{918708D1-9B3C-42F6-96D6-71BFFEBEABAC}" sibTransId="{6C9FA040-B6A3-4128-AE7B-3D6DAD01B41F}"/>
    <dgm:cxn modelId="{C8B3A0B2-BBD6-46C3-A24D-D53E9F27A440}" srcId="{15BD435C-C897-4F59-91FF-C7D87AC5CD00}" destId="{1605F238-C1DF-4D80-ACDC-7468598B4034}" srcOrd="0" destOrd="0" parTransId="{1780A16F-E221-49DE-A21C-2AF29AB9FDB2}" sibTransId="{29466BA9-AA89-464F-9998-C4F88B5322A8}"/>
    <dgm:cxn modelId="{2C6030E7-7A75-4EA6-92A1-048167A7F719}" type="presOf" srcId="{ECF1EE5F-FDB1-4804-820B-DA5C928D01E4}" destId="{28C4FD2B-5334-4A78-A77D-A240BEC3A14D}" srcOrd="0" destOrd="2" presId="urn:microsoft.com/office/officeart/2005/8/layout/hList1"/>
    <dgm:cxn modelId="{5817D436-FE58-4228-B84E-ABD09C72C2A1}" type="presOf" srcId="{D11BCCEE-FC87-4D3E-B145-1156BD9F62E5}" destId="{743BA644-3298-4A3D-85BF-A2E4EC746BC3}" srcOrd="0" destOrd="0" presId="urn:microsoft.com/office/officeart/2005/8/layout/hList1"/>
    <dgm:cxn modelId="{8F078F18-62EF-413D-BF22-17EE52FECC8A}" srcId="{90EDFA0C-92D3-4F8E-B7FC-B81E9FA6AD98}" destId="{ECF1EE5F-FDB1-4804-820B-DA5C928D01E4}" srcOrd="2" destOrd="0" parTransId="{C48DBB86-0162-4ADA-A51E-072D33DCB116}" sibTransId="{DCA8655D-4300-4344-BC52-88DD8F5663E6}"/>
    <dgm:cxn modelId="{C4DFCAD2-692B-439E-B33E-D52D9394FEC8}" type="presOf" srcId="{1605F238-C1DF-4D80-ACDC-7468598B4034}" destId="{C14ACC3F-5E08-4FD9-B542-F4D7CDC2F8E0}" srcOrd="0" destOrd="0" presId="urn:microsoft.com/office/officeart/2005/8/layout/hList1"/>
    <dgm:cxn modelId="{F95B4840-0B3D-4882-827B-A297163A1B64}" type="presOf" srcId="{90EDFA0C-92D3-4F8E-B7FC-B81E9FA6AD98}" destId="{1777264D-44B4-4324-8B8D-94C5F9B06B02}" srcOrd="0" destOrd="0" presId="urn:microsoft.com/office/officeart/2005/8/layout/hList1"/>
    <dgm:cxn modelId="{225A6E94-E27E-4362-AAAB-5155B6B72B91}" type="presParOf" srcId="{743BA644-3298-4A3D-85BF-A2E4EC746BC3}" destId="{403C9E85-5E03-463B-B5EE-6CD6F85F7D55}" srcOrd="0" destOrd="0" presId="urn:microsoft.com/office/officeart/2005/8/layout/hList1"/>
    <dgm:cxn modelId="{77BF7510-B5BD-4134-893E-2309FA48ED51}" type="presParOf" srcId="{403C9E85-5E03-463B-B5EE-6CD6F85F7D55}" destId="{64A4FD33-6B4B-4B2E-ABD6-CAB0C1F34483}" srcOrd="0" destOrd="0" presId="urn:microsoft.com/office/officeart/2005/8/layout/hList1"/>
    <dgm:cxn modelId="{9EC41565-553F-46C0-8328-6912EC7B442D}" type="presParOf" srcId="{403C9E85-5E03-463B-B5EE-6CD6F85F7D55}" destId="{C14ACC3F-5E08-4FD9-B542-F4D7CDC2F8E0}" srcOrd="1" destOrd="0" presId="urn:microsoft.com/office/officeart/2005/8/layout/hList1"/>
    <dgm:cxn modelId="{F77781D7-9993-4823-BA3E-63BD0274C786}" type="presParOf" srcId="{743BA644-3298-4A3D-85BF-A2E4EC746BC3}" destId="{9B44C0DD-599E-4A48-8A0D-35E03C96639F}" srcOrd="1" destOrd="0" presId="urn:microsoft.com/office/officeart/2005/8/layout/hList1"/>
    <dgm:cxn modelId="{0DC0B7C0-978F-4519-8D18-721CC3245630}" type="presParOf" srcId="{743BA644-3298-4A3D-85BF-A2E4EC746BC3}" destId="{2A41570A-28AD-42E7-8511-489491EA639D}" srcOrd="2" destOrd="0" presId="urn:microsoft.com/office/officeart/2005/8/layout/hList1"/>
    <dgm:cxn modelId="{29BEE4B2-A941-4753-9001-9282009B63F9}" type="presParOf" srcId="{2A41570A-28AD-42E7-8511-489491EA639D}" destId="{1777264D-44B4-4324-8B8D-94C5F9B06B02}" srcOrd="0" destOrd="0" presId="urn:microsoft.com/office/officeart/2005/8/layout/hList1"/>
    <dgm:cxn modelId="{889E2E02-D6F2-4B12-AC0D-12C3BDBEB75F}" type="presParOf" srcId="{2A41570A-28AD-42E7-8511-489491EA639D}" destId="{28C4FD2B-5334-4A78-A77D-A240BEC3A1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8F442A-2E4B-42C0-B5CC-F0C2A34BADE9}" type="doc">
      <dgm:prSet loTypeId="urn:microsoft.com/office/officeart/2005/8/layout/hierarchy3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57C33E6-2689-40B6-8B2D-A2A09D9D70C5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rgbClr val="002060"/>
              </a:solidFill>
            </a:rPr>
            <a:t>Средняя</a:t>
          </a:r>
          <a:r>
            <a:rPr lang="ru-RU" sz="1800" b="0" dirty="0" smtClean="0">
              <a:solidFill>
                <a:srgbClr val="C00000"/>
              </a:solidFill>
            </a:rPr>
            <a:t> численность </a:t>
          </a:r>
          <a:r>
            <a:rPr lang="ru-RU" sz="1800" b="0" dirty="0" smtClean="0">
              <a:solidFill>
                <a:srgbClr val="002060"/>
              </a:solidFill>
            </a:rPr>
            <a:t>работников  </a:t>
          </a:r>
        </a:p>
      </dgm:t>
    </dgm:pt>
    <dgm:pt modelId="{AF171A41-2520-4901-9300-15386FFC226A}" type="parTrans" cxnId="{E63642E3-1965-46F0-965E-E471D7FED843}">
      <dgm:prSet/>
      <dgm:spPr/>
      <dgm:t>
        <a:bodyPr/>
        <a:lstStyle/>
        <a:p>
          <a:endParaRPr lang="ru-RU"/>
        </a:p>
      </dgm:t>
    </dgm:pt>
    <dgm:pt modelId="{A98CBF10-E2FF-4385-BB6B-56236E68E257}" type="sibTrans" cxnId="{E63642E3-1965-46F0-965E-E471D7FED843}">
      <dgm:prSet/>
      <dgm:spPr/>
      <dgm:t>
        <a:bodyPr/>
        <a:lstStyle/>
        <a:p>
          <a:endParaRPr lang="ru-RU"/>
        </a:p>
      </dgm:t>
    </dgm:pt>
    <dgm:pt modelId="{35655FCF-DC60-46BB-8902-EA377B296E70}">
      <dgm:prSet custT="1"/>
      <dgm:spPr/>
      <dgm:t>
        <a:bodyPr/>
        <a:lstStyle/>
        <a:p>
          <a:pPr rtl="0"/>
          <a:r>
            <a:rPr lang="ru-RU" sz="2400" b="0" dirty="0" smtClean="0">
              <a:solidFill>
                <a:srgbClr val="002060"/>
              </a:solidFill>
            </a:rPr>
            <a:t>не выше </a:t>
          </a:r>
          <a:br>
            <a:rPr lang="ru-RU" sz="2400" b="0" dirty="0" smtClean="0">
              <a:solidFill>
                <a:srgbClr val="002060"/>
              </a:solidFill>
            </a:rPr>
          </a:br>
          <a:r>
            <a:rPr lang="ru-RU" sz="2400" b="0" dirty="0" smtClean="0">
              <a:solidFill>
                <a:srgbClr val="C00000"/>
              </a:solidFill>
            </a:rPr>
            <a:t>15</a:t>
          </a:r>
          <a:r>
            <a:rPr lang="ru-RU" sz="2400" b="0" dirty="0" smtClean="0">
              <a:solidFill>
                <a:srgbClr val="002060"/>
              </a:solidFill>
            </a:rPr>
            <a:t> человек</a:t>
          </a:r>
        </a:p>
      </dgm:t>
    </dgm:pt>
    <dgm:pt modelId="{513E6734-8C43-4023-962D-AB06A7D0BC4F}" type="parTrans" cxnId="{154BD6AC-526D-4408-B150-6C0C7410A16F}">
      <dgm:prSet/>
      <dgm:spPr/>
      <dgm:t>
        <a:bodyPr/>
        <a:lstStyle/>
        <a:p>
          <a:endParaRPr lang="ru-RU"/>
        </a:p>
      </dgm:t>
    </dgm:pt>
    <dgm:pt modelId="{AE5DB600-818C-4868-9908-0E73BA3A60DF}" type="sibTrans" cxnId="{154BD6AC-526D-4408-B150-6C0C7410A16F}">
      <dgm:prSet/>
      <dgm:spPr/>
      <dgm:t>
        <a:bodyPr/>
        <a:lstStyle/>
        <a:p>
          <a:endParaRPr lang="ru-RU"/>
        </a:p>
      </dgm:t>
    </dgm:pt>
    <dgm:pt modelId="{1AA5DE3D-2342-403C-A544-ED47042ED297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rgbClr val="002060"/>
              </a:solidFill>
            </a:rPr>
            <a:t>Предельный</a:t>
          </a:r>
          <a:r>
            <a:rPr lang="ru-RU" sz="1800" b="0" dirty="0" smtClean="0">
              <a:solidFill>
                <a:srgbClr val="C00000"/>
              </a:solidFill>
            </a:rPr>
            <a:t> размер доходов </a:t>
          </a:r>
          <a:r>
            <a:rPr lang="ru-RU" sz="1800" b="0" dirty="0" smtClean="0">
              <a:solidFill>
                <a:srgbClr val="002060"/>
              </a:solidFill>
            </a:rPr>
            <a:t>от реализации товаров, работ (услуг)</a:t>
          </a:r>
        </a:p>
      </dgm:t>
    </dgm:pt>
    <dgm:pt modelId="{77A8F4D9-EBD5-4CAC-B623-3A878B6B3251}" type="parTrans" cxnId="{45D1093A-792A-41FC-885A-B3FB2390D05C}">
      <dgm:prSet/>
      <dgm:spPr/>
      <dgm:t>
        <a:bodyPr/>
        <a:lstStyle/>
        <a:p>
          <a:endParaRPr lang="ru-RU"/>
        </a:p>
      </dgm:t>
    </dgm:pt>
    <dgm:pt modelId="{67FDF14A-37BC-481E-869A-BAB37C5946AF}" type="sibTrans" cxnId="{45D1093A-792A-41FC-885A-B3FB2390D05C}">
      <dgm:prSet/>
      <dgm:spPr/>
      <dgm:t>
        <a:bodyPr/>
        <a:lstStyle/>
        <a:p>
          <a:endParaRPr lang="ru-RU"/>
        </a:p>
      </dgm:t>
    </dgm:pt>
    <dgm:pt modelId="{38B0F956-EE13-4780-A3CC-9149FEF12436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rgbClr val="002060"/>
              </a:solidFill>
            </a:rPr>
            <a:t>не выше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rgbClr val="002060"/>
              </a:solidFill>
            </a:rPr>
            <a:t> </a:t>
          </a:r>
          <a:r>
            <a:rPr lang="ru-RU" sz="2400" b="0" dirty="0" smtClean="0">
              <a:solidFill>
                <a:srgbClr val="C00000"/>
              </a:solidFill>
            </a:rPr>
            <a:t>15</a:t>
          </a:r>
          <a:r>
            <a:rPr lang="ru-RU" sz="2400" b="0" dirty="0" smtClean="0">
              <a:solidFill>
                <a:srgbClr val="002060"/>
              </a:solidFill>
            </a:rPr>
            <a:t> млн. рублей</a:t>
          </a:r>
          <a:r>
            <a:rPr lang="ru-RU" sz="2400" b="0" kern="1200" dirty="0" smtClean="0">
              <a:solidFill>
                <a:srgbClr val="000099"/>
              </a:solidFill>
            </a:rPr>
            <a:t> </a:t>
          </a:r>
          <a:endParaRPr lang="ru-RU" sz="2400" b="0" kern="1200" dirty="0" smtClean="0">
            <a:solidFill>
              <a:srgbClr val="800000"/>
            </a:solidFill>
            <a:latin typeface="+mj-lt"/>
            <a:ea typeface="+mn-ea"/>
            <a:cs typeface="+mn-cs"/>
          </a:endParaRPr>
        </a:p>
      </dgm:t>
    </dgm:pt>
    <dgm:pt modelId="{C61790FE-57E3-4E80-BA00-E69EBDA57EF6}" type="parTrans" cxnId="{E1924BA7-1DAB-4D3D-BE27-8B346B218119}">
      <dgm:prSet/>
      <dgm:spPr/>
      <dgm:t>
        <a:bodyPr/>
        <a:lstStyle/>
        <a:p>
          <a:endParaRPr lang="ru-RU"/>
        </a:p>
      </dgm:t>
    </dgm:pt>
    <dgm:pt modelId="{ADF4BB1C-3843-488F-B98F-DDB4A9B1C258}" type="sibTrans" cxnId="{E1924BA7-1DAB-4D3D-BE27-8B346B218119}">
      <dgm:prSet/>
      <dgm:spPr/>
      <dgm:t>
        <a:bodyPr/>
        <a:lstStyle/>
        <a:p>
          <a:endParaRPr lang="ru-RU"/>
        </a:p>
      </dgm:t>
    </dgm:pt>
    <dgm:pt modelId="{496EDEB7-2D4F-4112-A409-C7E3ACD4CFAA}" type="pres">
      <dgm:prSet presAssocID="{618F442A-2E4B-42C0-B5CC-F0C2A34BAD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E5177A-11AD-4754-8EF8-25199B74F21F}" type="pres">
      <dgm:prSet presAssocID="{C57C33E6-2689-40B6-8B2D-A2A09D9D70C5}" presName="root" presStyleCnt="0"/>
      <dgm:spPr/>
    </dgm:pt>
    <dgm:pt modelId="{5571F7BD-4078-4CC6-B927-DEFC89E13945}" type="pres">
      <dgm:prSet presAssocID="{C57C33E6-2689-40B6-8B2D-A2A09D9D70C5}" presName="rootComposite" presStyleCnt="0"/>
      <dgm:spPr/>
    </dgm:pt>
    <dgm:pt modelId="{21662865-295D-48A8-B88F-F3FFA5827AD7}" type="pres">
      <dgm:prSet presAssocID="{C57C33E6-2689-40B6-8B2D-A2A09D9D70C5}" presName="rootText" presStyleLbl="node1" presStyleIdx="0" presStyleCnt="2" custScaleX="134606" custScaleY="72159" custLinFactNeighborX="7661" custLinFactNeighborY="838"/>
      <dgm:spPr/>
      <dgm:t>
        <a:bodyPr/>
        <a:lstStyle/>
        <a:p>
          <a:endParaRPr lang="ru-RU"/>
        </a:p>
      </dgm:t>
    </dgm:pt>
    <dgm:pt modelId="{99030BC2-7DC1-4B90-994E-7F9D5EF240B1}" type="pres">
      <dgm:prSet presAssocID="{C57C33E6-2689-40B6-8B2D-A2A09D9D70C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40D6511-9929-4C33-9777-AE31011F5718}" type="pres">
      <dgm:prSet presAssocID="{C57C33E6-2689-40B6-8B2D-A2A09D9D70C5}" presName="childShape" presStyleCnt="0"/>
      <dgm:spPr/>
    </dgm:pt>
    <dgm:pt modelId="{D486F976-1FA9-464B-B657-469AA3C16782}" type="pres">
      <dgm:prSet presAssocID="{513E6734-8C43-4023-962D-AB06A7D0BC4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34BC0DE-3C08-41BC-BBC6-756A79878851}" type="pres">
      <dgm:prSet presAssocID="{35655FCF-DC60-46BB-8902-EA377B296E70}" presName="childText" presStyleLbl="bgAcc1" presStyleIdx="0" presStyleCnt="2" custLinFactNeighborX="9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97C78-4C2B-4AB6-B335-BE9DEDD82559}" type="pres">
      <dgm:prSet presAssocID="{1AA5DE3D-2342-403C-A544-ED47042ED297}" presName="root" presStyleCnt="0"/>
      <dgm:spPr/>
    </dgm:pt>
    <dgm:pt modelId="{EEDAA3EA-6C7B-4BAB-8923-D3B37CF78F05}" type="pres">
      <dgm:prSet presAssocID="{1AA5DE3D-2342-403C-A544-ED47042ED297}" presName="rootComposite" presStyleCnt="0"/>
      <dgm:spPr/>
    </dgm:pt>
    <dgm:pt modelId="{776C622D-CA6F-49B6-90B4-4D6C05503090}" type="pres">
      <dgm:prSet presAssocID="{1AA5DE3D-2342-403C-A544-ED47042ED297}" presName="rootText" presStyleLbl="node1" presStyleIdx="1" presStyleCnt="2" custScaleX="165941" custScaleY="76996" custLinFactNeighborX="1237" custLinFactNeighborY="2653"/>
      <dgm:spPr/>
      <dgm:t>
        <a:bodyPr/>
        <a:lstStyle/>
        <a:p>
          <a:endParaRPr lang="ru-RU"/>
        </a:p>
      </dgm:t>
    </dgm:pt>
    <dgm:pt modelId="{8E7B821B-169F-4A40-AC0E-1DE34F11CFCC}" type="pres">
      <dgm:prSet presAssocID="{1AA5DE3D-2342-403C-A544-ED47042ED297}" presName="rootConnector" presStyleLbl="node1" presStyleIdx="1" presStyleCnt="2"/>
      <dgm:spPr/>
      <dgm:t>
        <a:bodyPr/>
        <a:lstStyle/>
        <a:p>
          <a:endParaRPr lang="ru-RU"/>
        </a:p>
      </dgm:t>
    </dgm:pt>
    <dgm:pt modelId="{A6D22EE1-C73F-4106-AAE6-AAA4D8517299}" type="pres">
      <dgm:prSet presAssocID="{1AA5DE3D-2342-403C-A544-ED47042ED297}" presName="childShape" presStyleCnt="0"/>
      <dgm:spPr/>
    </dgm:pt>
    <dgm:pt modelId="{D72714CC-44DA-4CE8-A0DA-1912638509E5}" type="pres">
      <dgm:prSet presAssocID="{C61790FE-57E3-4E80-BA00-E69EBDA57EF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A4B7130-E0E2-48E3-AF4D-505F8AD2A9C3}" type="pres">
      <dgm:prSet presAssocID="{38B0F956-EE13-4780-A3CC-9149FEF12436}" presName="childText" presStyleLbl="bgAcc1" presStyleIdx="1" presStyleCnt="2" custScaleX="144657" custScaleY="92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31449-CB8F-4CF4-9061-A70AAE9F7EBE}" type="presOf" srcId="{38B0F956-EE13-4780-A3CC-9149FEF12436}" destId="{1A4B7130-E0E2-48E3-AF4D-505F8AD2A9C3}" srcOrd="0" destOrd="0" presId="urn:microsoft.com/office/officeart/2005/8/layout/hierarchy3"/>
    <dgm:cxn modelId="{17FC6BD0-0C7E-4926-9893-7EF01AFFACF8}" type="presOf" srcId="{C61790FE-57E3-4E80-BA00-E69EBDA57EF6}" destId="{D72714CC-44DA-4CE8-A0DA-1912638509E5}" srcOrd="0" destOrd="0" presId="urn:microsoft.com/office/officeart/2005/8/layout/hierarchy3"/>
    <dgm:cxn modelId="{154BD6AC-526D-4408-B150-6C0C7410A16F}" srcId="{C57C33E6-2689-40B6-8B2D-A2A09D9D70C5}" destId="{35655FCF-DC60-46BB-8902-EA377B296E70}" srcOrd="0" destOrd="0" parTransId="{513E6734-8C43-4023-962D-AB06A7D0BC4F}" sibTransId="{AE5DB600-818C-4868-9908-0E73BA3A60DF}"/>
    <dgm:cxn modelId="{E1924BA7-1DAB-4D3D-BE27-8B346B218119}" srcId="{1AA5DE3D-2342-403C-A544-ED47042ED297}" destId="{38B0F956-EE13-4780-A3CC-9149FEF12436}" srcOrd="0" destOrd="0" parTransId="{C61790FE-57E3-4E80-BA00-E69EBDA57EF6}" sibTransId="{ADF4BB1C-3843-488F-B98F-DDB4A9B1C258}"/>
    <dgm:cxn modelId="{4C127D68-E139-4018-AF65-5B1036B5A0DE}" type="presOf" srcId="{618F442A-2E4B-42C0-B5CC-F0C2A34BADE9}" destId="{496EDEB7-2D4F-4112-A409-C7E3ACD4CFAA}" srcOrd="0" destOrd="0" presId="urn:microsoft.com/office/officeart/2005/8/layout/hierarchy3"/>
    <dgm:cxn modelId="{30FED264-6EF2-4D4D-8F32-F370BE091522}" type="presOf" srcId="{35655FCF-DC60-46BB-8902-EA377B296E70}" destId="{B34BC0DE-3C08-41BC-BBC6-756A79878851}" srcOrd="0" destOrd="0" presId="urn:microsoft.com/office/officeart/2005/8/layout/hierarchy3"/>
    <dgm:cxn modelId="{C6A7B483-BD9B-4D2C-97C7-1DAE0F95F4D8}" type="presOf" srcId="{513E6734-8C43-4023-962D-AB06A7D0BC4F}" destId="{D486F976-1FA9-464B-B657-469AA3C16782}" srcOrd="0" destOrd="0" presId="urn:microsoft.com/office/officeart/2005/8/layout/hierarchy3"/>
    <dgm:cxn modelId="{F42206A9-58E8-4358-9540-C9031C762C3D}" type="presOf" srcId="{1AA5DE3D-2342-403C-A544-ED47042ED297}" destId="{8E7B821B-169F-4A40-AC0E-1DE34F11CFCC}" srcOrd="1" destOrd="0" presId="urn:microsoft.com/office/officeart/2005/8/layout/hierarchy3"/>
    <dgm:cxn modelId="{E63642E3-1965-46F0-965E-E471D7FED843}" srcId="{618F442A-2E4B-42C0-B5CC-F0C2A34BADE9}" destId="{C57C33E6-2689-40B6-8B2D-A2A09D9D70C5}" srcOrd="0" destOrd="0" parTransId="{AF171A41-2520-4901-9300-15386FFC226A}" sibTransId="{A98CBF10-E2FF-4385-BB6B-56236E68E257}"/>
    <dgm:cxn modelId="{84A665BB-0B58-4254-BB1C-BFD5973186B2}" type="presOf" srcId="{1AA5DE3D-2342-403C-A544-ED47042ED297}" destId="{776C622D-CA6F-49B6-90B4-4D6C05503090}" srcOrd="0" destOrd="0" presId="urn:microsoft.com/office/officeart/2005/8/layout/hierarchy3"/>
    <dgm:cxn modelId="{45D1093A-792A-41FC-885A-B3FB2390D05C}" srcId="{618F442A-2E4B-42C0-B5CC-F0C2A34BADE9}" destId="{1AA5DE3D-2342-403C-A544-ED47042ED297}" srcOrd="1" destOrd="0" parTransId="{77A8F4D9-EBD5-4CAC-B623-3A878B6B3251}" sibTransId="{67FDF14A-37BC-481E-869A-BAB37C5946AF}"/>
    <dgm:cxn modelId="{6AE844DF-7F2A-4833-8CF7-ECBE0AC770F4}" type="presOf" srcId="{C57C33E6-2689-40B6-8B2D-A2A09D9D70C5}" destId="{99030BC2-7DC1-4B90-994E-7F9D5EF240B1}" srcOrd="1" destOrd="0" presId="urn:microsoft.com/office/officeart/2005/8/layout/hierarchy3"/>
    <dgm:cxn modelId="{A3F17968-057B-4D74-A033-66339C9D6A89}" type="presOf" srcId="{C57C33E6-2689-40B6-8B2D-A2A09D9D70C5}" destId="{21662865-295D-48A8-B88F-F3FFA5827AD7}" srcOrd="0" destOrd="0" presId="urn:microsoft.com/office/officeart/2005/8/layout/hierarchy3"/>
    <dgm:cxn modelId="{FD54F1EA-8BEC-4F02-AF5D-F6859A343637}" type="presParOf" srcId="{496EDEB7-2D4F-4112-A409-C7E3ACD4CFAA}" destId="{EEE5177A-11AD-4754-8EF8-25199B74F21F}" srcOrd="0" destOrd="0" presId="urn:microsoft.com/office/officeart/2005/8/layout/hierarchy3"/>
    <dgm:cxn modelId="{2898B386-5931-4E70-91C5-3C4782751E50}" type="presParOf" srcId="{EEE5177A-11AD-4754-8EF8-25199B74F21F}" destId="{5571F7BD-4078-4CC6-B927-DEFC89E13945}" srcOrd="0" destOrd="0" presId="urn:microsoft.com/office/officeart/2005/8/layout/hierarchy3"/>
    <dgm:cxn modelId="{54786F46-D61D-4CB6-BA50-FEB782BFDD90}" type="presParOf" srcId="{5571F7BD-4078-4CC6-B927-DEFC89E13945}" destId="{21662865-295D-48A8-B88F-F3FFA5827AD7}" srcOrd="0" destOrd="0" presId="urn:microsoft.com/office/officeart/2005/8/layout/hierarchy3"/>
    <dgm:cxn modelId="{CDB600CE-3B60-46F0-9B4E-58491BB8D093}" type="presParOf" srcId="{5571F7BD-4078-4CC6-B927-DEFC89E13945}" destId="{99030BC2-7DC1-4B90-994E-7F9D5EF240B1}" srcOrd="1" destOrd="0" presId="urn:microsoft.com/office/officeart/2005/8/layout/hierarchy3"/>
    <dgm:cxn modelId="{B409DFC6-EEBA-4C99-B2B7-92BAFD6DD3AF}" type="presParOf" srcId="{EEE5177A-11AD-4754-8EF8-25199B74F21F}" destId="{B40D6511-9929-4C33-9777-AE31011F5718}" srcOrd="1" destOrd="0" presId="urn:microsoft.com/office/officeart/2005/8/layout/hierarchy3"/>
    <dgm:cxn modelId="{96C2AE7B-9E35-44DA-883F-E0411AEBA966}" type="presParOf" srcId="{B40D6511-9929-4C33-9777-AE31011F5718}" destId="{D486F976-1FA9-464B-B657-469AA3C16782}" srcOrd="0" destOrd="0" presId="urn:microsoft.com/office/officeart/2005/8/layout/hierarchy3"/>
    <dgm:cxn modelId="{E9FB3F59-1ACD-4551-B432-C55EA7CAD989}" type="presParOf" srcId="{B40D6511-9929-4C33-9777-AE31011F5718}" destId="{B34BC0DE-3C08-41BC-BBC6-756A79878851}" srcOrd="1" destOrd="0" presId="urn:microsoft.com/office/officeart/2005/8/layout/hierarchy3"/>
    <dgm:cxn modelId="{610AA2FC-85D4-4032-9403-C2E63C361777}" type="presParOf" srcId="{496EDEB7-2D4F-4112-A409-C7E3ACD4CFAA}" destId="{CBD97C78-4C2B-4AB6-B335-BE9DEDD82559}" srcOrd="1" destOrd="0" presId="urn:microsoft.com/office/officeart/2005/8/layout/hierarchy3"/>
    <dgm:cxn modelId="{A7C2A515-A76B-41A4-A762-1EF233697772}" type="presParOf" srcId="{CBD97C78-4C2B-4AB6-B335-BE9DEDD82559}" destId="{EEDAA3EA-6C7B-4BAB-8923-D3B37CF78F05}" srcOrd="0" destOrd="0" presId="urn:microsoft.com/office/officeart/2005/8/layout/hierarchy3"/>
    <dgm:cxn modelId="{9C82F183-D472-4DEF-8F92-206E0D6BF97C}" type="presParOf" srcId="{EEDAA3EA-6C7B-4BAB-8923-D3B37CF78F05}" destId="{776C622D-CA6F-49B6-90B4-4D6C05503090}" srcOrd="0" destOrd="0" presId="urn:microsoft.com/office/officeart/2005/8/layout/hierarchy3"/>
    <dgm:cxn modelId="{32F5F023-5A57-47FF-A151-7A4713327EED}" type="presParOf" srcId="{EEDAA3EA-6C7B-4BAB-8923-D3B37CF78F05}" destId="{8E7B821B-169F-4A40-AC0E-1DE34F11CFCC}" srcOrd="1" destOrd="0" presId="urn:microsoft.com/office/officeart/2005/8/layout/hierarchy3"/>
    <dgm:cxn modelId="{05983492-ED48-4085-B2F6-25BC4E0AB4E9}" type="presParOf" srcId="{CBD97C78-4C2B-4AB6-B335-BE9DEDD82559}" destId="{A6D22EE1-C73F-4106-AAE6-AAA4D8517299}" srcOrd="1" destOrd="0" presId="urn:microsoft.com/office/officeart/2005/8/layout/hierarchy3"/>
    <dgm:cxn modelId="{FCBBB2DF-EF34-4B8B-A2EC-00602512841B}" type="presParOf" srcId="{A6D22EE1-C73F-4106-AAE6-AAA4D8517299}" destId="{D72714CC-44DA-4CE8-A0DA-1912638509E5}" srcOrd="0" destOrd="0" presId="urn:microsoft.com/office/officeart/2005/8/layout/hierarchy3"/>
    <dgm:cxn modelId="{A1F37C4C-D2AB-4AF3-ACF8-9A4457B3E861}" type="presParOf" srcId="{A6D22EE1-C73F-4106-AAE6-AAA4D8517299}" destId="{1A4B7130-E0E2-48E3-AF4D-505F8AD2A9C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BD4AE-517D-409E-97DA-1D2C0209119C}">
      <dsp:nvSpPr>
        <dsp:cNvPr id="0" name=""/>
        <dsp:cNvSpPr/>
      </dsp:nvSpPr>
      <dsp:spPr>
        <a:xfrm>
          <a:off x="0" y="281322"/>
          <a:ext cx="800105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D465F6-6AC3-4B36-BC02-F3E48E15E56D}">
      <dsp:nvSpPr>
        <dsp:cNvPr id="0" name=""/>
        <dsp:cNvSpPr/>
      </dsp:nvSpPr>
      <dsp:spPr>
        <a:xfrm>
          <a:off x="406173" y="120297"/>
          <a:ext cx="6043197" cy="383760"/>
        </a:xfrm>
        <a:prstGeom prst="roundRect">
          <a:avLst/>
        </a:prstGeom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Финансовая поддержка</a:t>
          </a:r>
        </a:p>
      </dsp:txBody>
      <dsp:txXfrm>
        <a:off x="424907" y="139031"/>
        <a:ext cx="6005729" cy="346292"/>
      </dsp:txXfrm>
    </dsp:sp>
    <dsp:sp modelId="{F768F590-0788-4757-A436-5574A75EEF64}">
      <dsp:nvSpPr>
        <dsp:cNvPr id="0" name=""/>
        <dsp:cNvSpPr/>
      </dsp:nvSpPr>
      <dsp:spPr>
        <a:xfrm>
          <a:off x="0" y="871002"/>
          <a:ext cx="800105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E8EF1D-1EBC-4E21-AF2C-F5340F41C991}">
      <dsp:nvSpPr>
        <dsp:cNvPr id="0" name=""/>
        <dsp:cNvSpPr/>
      </dsp:nvSpPr>
      <dsp:spPr>
        <a:xfrm>
          <a:off x="400696" y="751239"/>
          <a:ext cx="6030539" cy="383760"/>
        </a:xfrm>
        <a:prstGeom prst="roundRect">
          <a:avLst/>
        </a:prstGeom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Инфраструктурная поддержка</a:t>
          </a:r>
        </a:p>
      </dsp:txBody>
      <dsp:txXfrm>
        <a:off x="419430" y="769973"/>
        <a:ext cx="5993071" cy="346292"/>
      </dsp:txXfrm>
    </dsp:sp>
    <dsp:sp modelId="{88B06601-97C0-4B2D-893C-BAD73E35AF26}">
      <dsp:nvSpPr>
        <dsp:cNvPr id="0" name=""/>
        <dsp:cNvSpPr/>
      </dsp:nvSpPr>
      <dsp:spPr>
        <a:xfrm>
          <a:off x="0" y="1460682"/>
          <a:ext cx="800105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06138C-8A24-476A-89EE-C025987C908F}">
      <dsp:nvSpPr>
        <dsp:cNvPr id="0" name=""/>
        <dsp:cNvSpPr/>
      </dsp:nvSpPr>
      <dsp:spPr>
        <a:xfrm>
          <a:off x="400696" y="1296145"/>
          <a:ext cx="6016650" cy="383760"/>
        </a:xfrm>
        <a:prstGeom prst="roundRect">
          <a:avLst/>
        </a:prstGeom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Информационно-консультационная поддержка 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9430" y="1314879"/>
        <a:ext cx="5979182" cy="346292"/>
      </dsp:txXfrm>
    </dsp:sp>
    <dsp:sp modelId="{E9571ED7-45AD-45C6-A722-97A1C79B5078}">
      <dsp:nvSpPr>
        <dsp:cNvPr id="0" name=""/>
        <dsp:cNvSpPr/>
      </dsp:nvSpPr>
      <dsp:spPr>
        <a:xfrm>
          <a:off x="0" y="2088231"/>
          <a:ext cx="800105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B70BB-036F-4347-8E8C-66D9151C266F}">
      <dsp:nvSpPr>
        <dsp:cNvPr id="0" name=""/>
        <dsp:cNvSpPr/>
      </dsp:nvSpPr>
      <dsp:spPr>
        <a:xfrm>
          <a:off x="400696" y="1930599"/>
          <a:ext cx="5990998" cy="383760"/>
        </a:xfrm>
        <a:prstGeom prst="roundRect">
          <a:avLst/>
        </a:prstGeom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системы </a:t>
          </a:r>
          <a:r>
            <a:rPr lang="ru-RU" sz="1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бизнес-образования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9430" y="1949333"/>
        <a:ext cx="5953530" cy="346292"/>
      </dsp:txXfrm>
    </dsp:sp>
    <dsp:sp modelId="{69C44F87-A485-4101-8530-B79D2BF599F3}">
      <dsp:nvSpPr>
        <dsp:cNvPr id="0" name=""/>
        <dsp:cNvSpPr/>
      </dsp:nvSpPr>
      <dsp:spPr>
        <a:xfrm>
          <a:off x="0" y="2640043"/>
          <a:ext cx="800105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83C197-B17D-4E23-91C4-311157716DA6}">
      <dsp:nvSpPr>
        <dsp:cNvPr id="0" name=""/>
        <dsp:cNvSpPr/>
      </dsp:nvSpPr>
      <dsp:spPr>
        <a:xfrm>
          <a:off x="362951" y="2520279"/>
          <a:ext cx="6014409" cy="383760"/>
        </a:xfrm>
        <a:prstGeom prst="roundRect">
          <a:avLst/>
        </a:prstGeom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Продвижение СМСП на новые рынки сбыта 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1685" y="2539013"/>
        <a:ext cx="5976941" cy="346292"/>
      </dsp:txXfrm>
    </dsp:sp>
    <dsp:sp modelId="{CB2D2E4F-29D9-4C87-8EA4-CA74B4B2E2DC}">
      <dsp:nvSpPr>
        <dsp:cNvPr id="0" name=""/>
        <dsp:cNvSpPr/>
      </dsp:nvSpPr>
      <dsp:spPr>
        <a:xfrm>
          <a:off x="0" y="3229723"/>
          <a:ext cx="800105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6D9F0-0B43-477A-B616-37EF48BE77DB}">
      <dsp:nvSpPr>
        <dsp:cNvPr id="0" name=""/>
        <dsp:cNvSpPr/>
      </dsp:nvSpPr>
      <dsp:spPr>
        <a:xfrm>
          <a:off x="328691" y="3144631"/>
          <a:ext cx="6017770" cy="383760"/>
        </a:xfrm>
        <a:prstGeom prst="roundRect">
          <a:avLst/>
        </a:prstGeom>
        <a:gradFill rotWithShape="0">
          <a:gsLst>
            <a:gs pos="0">
              <a:srgbClr val="86F8A4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Комплексное развитие моногородов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47425" y="3163365"/>
        <a:ext cx="598030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85A2-661A-4CD5-8902-755056F53844}">
      <dsp:nvSpPr>
        <dsp:cNvPr id="0" name=""/>
        <dsp:cNvSpPr/>
      </dsp:nvSpPr>
      <dsp:spPr>
        <a:xfrm rot="5400000">
          <a:off x="5578494" y="-2296919"/>
          <a:ext cx="696003" cy="557787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</a:rPr>
            <a:t>получателей финансовой поддержки</a:t>
          </a:r>
          <a:endParaRPr lang="ru-RU" sz="2000" b="0" kern="1200" dirty="0">
            <a:solidFill>
              <a:srgbClr val="002060"/>
            </a:solidFill>
          </a:endParaRPr>
        </a:p>
      </dsp:txBody>
      <dsp:txXfrm rot="-5400000">
        <a:off x="3137556" y="177995"/>
        <a:ext cx="5543903" cy="628051"/>
      </dsp:txXfrm>
    </dsp:sp>
    <dsp:sp modelId="{558D7F05-91C9-4711-98A2-B1AC856AA0D0}">
      <dsp:nvSpPr>
        <dsp:cNvPr id="0" name=""/>
        <dsp:cNvSpPr/>
      </dsp:nvSpPr>
      <dsp:spPr>
        <a:xfrm>
          <a:off x="0" y="84934"/>
          <a:ext cx="3137556" cy="8700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595 СМП</a:t>
          </a:r>
          <a:endParaRPr lang="ru-RU" sz="2000" u="none" kern="1200" dirty="0"/>
        </a:p>
      </dsp:txBody>
      <dsp:txXfrm>
        <a:off x="42470" y="127404"/>
        <a:ext cx="3052616" cy="785064"/>
      </dsp:txXfrm>
    </dsp:sp>
    <dsp:sp modelId="{E877B405-78DE-43C8-9896-63A4C8C5CBB1}">
      <dsp:nvSpPr>
        <dsp:cNvPr id="0" name=""/>
        <dsp:cNvSpPr/>
      </dsp:nvSpPr>
      <dsp:spPr>
        <a:xfrm rot="5400000">
          <a:off x="5546182" y="-1440340"/>
          <a:ext cx="760627" cy="557787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</a:rPr>
            <a:t>СМСП привлечено льготных финансовых ресурсов</a:t>
          </a:r>
          <a:endParaRPr lang="ru-RU" sz="2000" b="0" kern="1200" dirty="0">
            <a:solidFill>
              <a:srgbClr val="002060"/>
            </a:solidFill>
          </a:endParaRPr>
        </a:p>
      </dsp:txBody>
      <dsp:txXfrm rot="-5400000">
        <a:off x="3137557" y="1005416"/>
        <a:ext cx="5540748" cy="686365"/>
      </dsp:txXfrm>
    </dsp:sp>
    <dsp:sp modelId="{56859A9D-1285-4D5A-9593-0447604C38A1}">
      <dsp:nvSpPr>
        <dsp:cNvPr id="0" name=""/>
        <dsp:cNvSpPr/>
      </dsp:nvSpPr>
      <dsp:spPr>
        <a:xfrm>
          <a:off x="0" y="913526"/>
          <a:ext cx="3137556" cy="87000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&gt;</a:t>
          </a:r>
          <a:r>
            <a:rPr lang="ru-RU" sz="2400" b="1" u="none" kern="1200" dirty="0" smtClean="0"/>
            <a:t> 940 млн. руб.</a:t>
          </a:r>
          <a:endParaRPr lang="ru-RU" sz="2400" u="none" kern="1200" dirty="0"/>
        </a:p>
      </dsp:txBody>
      <dsp:txXfrm>
        <a:off x="42470" y="955996"/>
        <a:ext cx="3052616" cy="785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85A2-661A-4CD5-8902-755056F53844}">
      <dsp:nvSpPr>
        <dsp:cNvPr id="0" name=""/>
        <dsp:cNvSpPr/>
      </dsp:nvSpPr>
      <dsp:spPr>
        <a:xfrm rot="5400000">
          <a:off x="5368961" y="-2264624"/>
          <a:ext cx="783001" cy="541045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</a:rPr>
            <a:t>получателей поддержки </a:t>
          </a:r>
          <a:endParaRPr lang="ru-RU" sz="2000" b="0" kern="1200" dirty="0">
            <a:solidFill>
              <a:srgbClr val="002060"/>
            </a:solidFill>
          </a:endParaRPr>
        </a:p>
      </dsp:txBody>
      <dsp:txXfrm rot="-5400000">
        <a:off x="3055237" y="87323"/>
        <a:ext cx="5372228" cy="706555"/>
      </dsp:txXfrm>
    </dsp:sp>
    <dsp:sp modelId="{558D7F05-91C9-4711-98A2-B1AC856AA0D0}">
      <dsp:nvSpPr>
        <dsp:cNvPr id="0" name=""/>
        <dsp:cNvSpPr/>
      </dsp:nvSpPr>
      <dsp:spPr>
        <a:xfrm>
          <a:off x="995" y="28759"/>
          <a:ext cx="3088712" cy="72557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&gt; </a:t>
          </a:r>
          <a:r>
            <a:rPr lang="ru-RU" sz="2400" b="1" u="none" kern="1200" dirty="0" smtClean="0"/>
            <a:t>2900 уникальных СМ</a:t>
          </a:r>
          <a:r>
            <a:rPr lang="en-US" sz="2400" b="1" u="none" kern="1200" dirty="0" smtClean="0"/>
            <a:t>C</a:t>
          </a:r>
          <a:r>
            <a:rPr lang="ru-RU" sz="2400" b="1" u="none" kern="1200" dirty="0" smtClean="0"/>
            <a:t>П</a:t>
          </a:r>
          <a:endParaRPr lang="ru-RU" sz="2000" u="none" kern="1200" dirty="0"/>
        </a:p>
      </dsp:txBody>
      <dsp:txXfrm>
        <a:off x="36415" y="64179"/>
        <a:ext cx="3017872" cy="654739"/>
      </dsp:txXfrm>
    </dsp:sp>
    <dsp:sp modelId="{E877B405-78DE-43C8-9896-63A4C8C5CBB1}">
      <dsp:nvSpPr>
        <dsp:cNvPr id="0" name=""/>
        <dsp:cNvSpPr/>
      </dsp:nvSpPr>
      <dsp:spPr>
        <a:xfrm rot="5400000">
          <a:off x="5492209" y="-1602998"/>
          <a:ext cx="527209" cy="5383665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</a:rPr>
            <a:t>количество оказанных услуг для СМСП</a:t>
          </a:r>
          <a:endParaRPr lang="ru-RU" sz="2000" b="0" kern="1200" dirty="0">
            <a:solidFill>
              <a:srgbClr val="002060"/>
            </a:solidFill>
          </a:endParaRPr>
        </a:p>
      </dsp:txBody>
      <dsp:txXfrm rot="-5400000">
        <a:off x="3063981" y="850966"/>
        <a:ext cx="5357929" cy="475737"/>
      </dsp:txXfrm>
    </dsp:sp>
    <dsp:sp modelId="{56859A9D-1285-4D5A-9593-0447604C38A1}">
      <dsp:nvSpPr>
        <dsp:cNvPr id="0" name=""/>
        <dsp:cNvSpPr/>
      </dsp:nvSpPr>
      <dsp:spPr>
        <a:xfrm>
          <a:off x="995" y="813200"/>
          <a:ext cx="3060415" cy="603021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&gt; </a:t>
          </a:r>
          <a:r>
            <a:rPr lang="ru-RU" sz="2400" b="1" u="none" kern="1200" dirty="0" smtClean="0"/>
            <a:t>18500 единиц</a:t>
          </a:r>
          <a:endParaRPr lang="ru-RU" sz="1000" u="none" kern="1200" dirty="0"/>
        </a:p>
      </dsp:txBody>
      <dsp:txXfrm>
        <a:off x="30432" y="842637"/>
        <a:ext cx="3001541" cy="544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0E547-0B6B-44A7-86DF-29D13CD73FA9}">
      <dsp:nvSpPr>
        <dsp:cNvPr id="0" name=""/>
        <dsp:cNvSpPr/>
      </dsp:nvSpPr>
      <dsp:spPr>
        <a:xfrm>
          <a:off x="45076" y="514591"/>
          <a:ext cx="1991024" cy="139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Областной конкурс «Мастеровые Вятки»</a:t>
          </a:r>
          <a:endParaRPr lang="ru-RU" sz="1800" b="1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85836" y="555351"/>
        <a:ext cx="1909504" cy="1310130"/>
      </dsp:txXfrm>
    </dsp:sp>
    <dsp:sp modelId="{5410AF43-FD8E-4BFE-AECA-91BF85A3CBB3}">
      <dsp:nvSpPr>
        <dsp:cNvPr id="0" name=""/>
        <dsp:cNvSpPr/>
      </dsp:nvSpPr>
      <dsp:spPr>
        <a:xfrm>
          <a:off x="198458" y="1906242"/>
          <a:ext cx="91440" cy="611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1668"/>
              </a:lnTo>
              <a:lnTo>
                <a:pt x="128762" y="6116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803BD-5E47-485E-AECE-932E67E72642}">
      <dsp:nvSpPr>
        <dsp:cNvPr id="0" name=""/>
        <dsp:cNvSpPr/>
      </dsp:nvSpPr>
      <dsp:spPr>
        <a:xfrm>
          <a:off x="327221" y="1988418"/>
          <a:ext cx="1948084" cy="1058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u="sng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250</a:t>
          </a:r>
          <a: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участников </a:t>
          </a:r>
          <a:b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</a:br>
          <a: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из 30</a:t>
          </a:r>
          <a: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МО</a:t>
          </a:r>
          <a: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b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</a:br>
          <a: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56 </a:t>
          </a:r>
          <a: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победителей </a:t>
          </a:r>
          <a: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/>
          </a:r>
          <a:b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</a:br>
          <a: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в 14 номинациях </a:t>
          </a:r>
          <a:endParaRPr lang="ru-RU" sz="1700" b="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358238" y="2019435"/>
        <a:ext cx="1886050" cy="996951"/>
      </dsp:txXfrm>
    </dsp:sp>
    <dsp:sp modelId="{AD1A586A-2695-4559-8472-A6BA480217A8}">
      <dsp:nvSpPr>
        <dsp:cNvPr id="0" name=""/>
        <dsp:cNvSpPr/>
      </dsp:nvSpPr>
      <dsp:spPr>
        <a:xfrm>
          <a:off x="2163868" y="512292"/>
          <a:ext cx="1884508" cy="139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Межрегиональ-ный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фестиваль «Вятский лапоть»</a:t>
          </a:r>
          <a:endParaRPr lang="ru-RU" sz="1800" b="1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2204628" y="553052"/>
        <a:ext cx="1802988" cy="1310130"/>
      </dsp:txXfrm>
    </dsp:sp>
    <dsp:sp modelId="{B3F71173-2C36-4814-ADA8-FE12E3FD84A9}">
      <dsp:nvSpPr>
        <dsp:cNvPr id="0" name=""/>
        <dsp:cNvSpPr/>
      </dsp:nvSpPr>
      <dsp:spPr>
        <a:xfrm>
          <a:off x="2352319" y="1903943"/>
          <a:ext cx="387116" cy="613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968"/>
              </a:lnTo>
              <a:lnTo>
                <a:pt x="387116" y="6139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E12F5-0D86-445C-84E7-499D29451D35}">
      <dsp:nvSpPr>
        <dsp:cNvPr id="0" name=""/>
        <dsp:cNvSpPr/>
      </dsp:nvSpPr>
      <dsp:spPr>
        <a:xfrm>
          <a:off x="2739435" y="1988418"/>
          <a:ext cx="1598115" cy="1058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u="sng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более 250</a:t>
          </a:r>
          <a: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участников</a:t>
          </a:r>
          <a: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 </a:t>
          </a:r>
          <a:b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</a:br>
          <a:r>
            <a:rPr 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17 </a:t>
          </a:r>
          <a: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регионов России</a:t>
          </a:r>
          <a:endParaRPr lang="ru-RU" sz="1700" b="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2770452" y="2019435"/>
        <a:ext cx="1536081" cy="996951"/>
      </dsp:txXfrm>
    </dsp:sp>
    <dsp:sp modelId="{26FCBFD7-5C2C-4205-AE65-755088833C00}">
      <dsp:nvSpPr>
        <dsp:cNvPr id="0" name=""/>
        <dsp:cNvSpPr/>
      </dsp:nvSpPr>
      <dsp:spPr>
        <a:xfrm>
          <a:off x="4255566" y="538785"/>
          <a:ext cx="1884508" cy="139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Интернет-портал о НХП и ремеслах Кировской области</a:t>
          </a:r>
          <a:endParaRPr lang="ru-RU" sz="1800" b="1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4296326" y="579545"/>
        <a:ext cx="1802988" cy="1310130"/>
      </dsp:txXfrm>
    </dsp:sp>
    <dsp:sp modelId="{8E244F57-CA5A-4EFB-BCB0-E93BFBDE3C15}">
      <dsp:nvSpPr>
        <dsp:cNvPr id="0" name=""/>
        <dsp:cNvSpPr/>
      </dsp:nvSpPr>
      <dsp:spPr>
        <a:xfrm>
          <a:off x="4444016" y="1930436"/>
          <a:ext cx="344999" cy="578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613"/>
              </a:lnTo>
              <a:lnTo>
                <a:pt x="344999" y="5786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6F8F8-8DCA-41CD-BDC0-18A6EAA12DBC}">
      <dsp:nvSpPr>
        <dsp:cNvPr id="0" name=""/>
        <dsp:cNvSpPr/>
      </dsp:nvSpPr>
      <dsp:spPr>
        <a:xfrm>
          <a:off x="4789016" y="1979557"/>
          <a:ext cx="1598115" cy="1058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www.nhp</a:t>
          </a:r>
          <a:r>
            <a:rPr lang="ru-RU" alt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43</a:t>
          </a:r>
          <a:r>
            <a:rPr lang="en-US" altLang="ru-RU" sz="1700" b="0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.</a:t>
          </a:r>
          <a:r>
            <a:rPr lang="en-US" altLang="ru-RU" sz="1700" b="0" kern="1200" dirty="0" err="1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ru</a:t>
          </a:r>
          <a:endParaRPr lang="ru-RU" sz="1700" b="0" kern="1200" dirty="0">
            <a:solidFill>
              <a:srgbClr val="C00000"/>
            </a:solidFill>
            <a:latin typeface="+mn-lt"/>
            <a:cs typeface="Arial" panose="020B0604020202020204" pitchFamily="34" charset="0"/>
          </a:endParaRPr>
        </a:p>
      </dsp:txBody>
      <dsp:txXfrm>
        <a:off x="4820033" y="2010574"/>
        <a:ext cx="1536081" cy="996951"/>
      </dsp:txXfrm>
    </dsp:sp>
    <dsp:sp modelId="{22FE6C7D-44AD-47B9-B956-AFF2BB4DC0CE}">
      <dsp:nvSpPr>
        <dsp:cNvPr id="0" name=""/>
        <dsp:cNvSpPr/>
      </dsp:nvSpPr>
      <dsp:spPr>
        <a:xfrm>
          <a:off x="6299519" y="560988"/>
          <a:ext cx="2111029" cy="1365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Межрегиональный фестиваль НХП «Кладовая ремесел»</a:t>
          </a:r>
          <a:endParaRPr lang="ru-RU" sz="1800" b="1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6339503" y="600972"/>
        <a:ext cx="2031061" cy="1285189"/>
      </dsp:txXfrm>
    </dsp:sp>
    <dsp:sp modelId="{A9AB2C9A-487A-402C-81C7-D7106FF436F7}">
      <dsp:nvSpPr>
        <dsp:cNvPr id="0" name=""/>
        <dsp:cNvSpPr/>
      </dsp:nvSpPr>
      <dsp:spPr>
        <a:xfrm>
          <a:off x="6510622" y="1926145"/>
          <a:ext cx="447724" cy="549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147"/>
              </a:lnTo>
              <a:lnTo>
                <a:pt x="447724" y="5491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469CF-5A04-4B41-AA8E-1E526741F943}">
      <dsp:nvSpPr>
        <dsp:cNvPr id="0" name=""/>
        <dsp:cNvSpPr/>
      </dsp:nvSpPr>
      <dsp:spPr>
        <a:xfrm>
          <a:off x="6958346" y="1945799"/>
          <a:ext cx="1598115" cy="1058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u="sng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194</a:t>
          </a:r>
          <a:r>
            <a:rPr lang="ru-RU" sz="1700" b="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участника 17 регионов России, 10000 посетителей</a:t>
          </a:r>
          <a:endParaRPr lang="ru-RU" sz="1700" b="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6989363" y="1976816"/>
        <a:ext cx="1536081" cy="9969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4FD33-6B4B-4B2E-ABD6-CAB0C1F34483}">
      <dsp:nvSpPr>
        <dsp:cNvPr id="0" name=""/>
        <dsp:cNvSpPr/>
      </dsp:nvSpPr>
      <dsp:spPr>
        <a:xfrm>
          <a:off x="317736" y="-19503"/>
          <a:ext cx="3838192" cy="462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C00000"/>
              </a:solidFill>
            </a:rPr>
            <a:t>1. Впервые зарегистрированы</a:t>
          </a:r>
          <a:endParaRPr lang="ru-RU" sz="1800" b="0" kern="1200" dirty="0">
            <a:solidFill>
              <a:srgbClr val="C00000"/>
            </a:solidFill>
          </a:endParaRPr>
        </a:p>
      </dsp:txBody>
      <dsp:txXfrm>
        <a:off x="317736" y="-19503"/>
        <a:ext cx="3838192" cy="462122"/>
      </dsp:txXfrm>
    </dsp:sp>
    <dsp:sp modelId="{C14ACC3F-5E08-4FD9-B542-F4D7CDC2F8E0}">
      <dsp:nvSpPr>
        <dsp:cNvPr id="0" name=""/>
        <dsp:cNvSpPr/>
      </dsp:nvSpPr>
      <dsp:spPr>
        <a:xfrm>
          <a:off x="201744" y="411786"/>
          <a:ext cx="4066739" cy="15371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0" kern="1200" dirty="0">
            <a:solidFill>
              <a:srgbClr val="000099"/>
            </a:solidFill>
          </a:endParaRPr>
        </a:p>
      </dsp:txBody>
      <dsp:txXfrm>
        <a:off x="201744" y="411786"/>
        <a:ext cx="4066739" cy="1537199"/>
      </dsp:txXfrm>
    </dsp:sp>
    <dsp:sp modelId="{1777264D-44B4-4324-8B8D-94C5F9B06B02}">
      <dsp:nvSpPr>
        <dsp:cNvPr id="0" name=""/>
        <dsp:cNvSpPr/>
      </dsp:nvSpPr>
      <dsp:spPr>
        <a:xfrm>
          <a:off x="4384724" y="-22062"/>
          <a:ext cx="4285632" cy="4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C00000"/>
              </a:solidFill>
            </a:rPr>
            <a:t>2. Осуществляют деятельность в: </a:t>
          </a:r>
        </a:p>
      </dsp:txBody>
      <dsp:txXfrm>
        <a:off x="4384724" y="-22062"/>
        <a:ext cx="4285632" cy="472358"/>
      </dsp:txXfrm>
    </dsp:sp>
    <dsp:sp modelId="{28C4FD2B-5334-4A78-A77D-A240BEC3A14D}">
      <dsp:nvSpPr>
        <dsp:cNvPr id="0" name=""/>
        <dsp:cNvSpPr/>
      </dsp:nvSpPr>
      <dsp:spPr>
        <a:xfrm>
          <a:off x="4409166" y="414345"/>
          <a:ext cx="4251374" cy="15371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171450" lvl="1" indent="-171450" algn="l" defTabSz="7112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600" b="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производственной  сфере</a:t>
          </a:r>
          <a:endParaRPr lang="ru-RU" sz="1600" b="0" kern="1200" dirty="0">
            <a:solidFill>
              <a:srgbClr val="00206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71450" lvl="1" indent="-171450" algn="l" defTabSz="7112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600" b="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социальной сфере</a:t>
          </a:r>
          <a:endParaRPr lang="ru-RU" sz="1600" b="0" kern="1200" dirty="0">
            <a:solidFill>
              <a:srgbClr val="00206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71450" lvl="1" indent="-171450" algn="l" defTabSz="7112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600" b="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научной сфере </a:t>
          </a:r>
          <a:endParaRPr lang="ru-RU" sz="1600" b="0" kern="1200" dirty="0">
            <a:solidFill>
              <a:srgbClr val="00206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71450" lvl="1" indent="-171450" algn="l" defTabSz="7112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600" b="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сфере бытовых услуг населению</a:t>
          </a:r>
        </a:p>
      </dsp:txBody>
      <dsp:txXfrm>
        <a:off x="4409166" y="414345"/>
        <a:ext cx="4251374" cy="1537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62865-295D-48A8-B88F-F3FFA5827AD7}">
      <dsp:nvSpPr>
        <dsp:cNvPr id="0" name=""/>
        <dsp:cNvSpPr/>
      </dsp:nvSpPr>
      <dsp:spPr>
        <a:xfrm>
          <a:off x="159757" y="113280"/>
          <a:ext cx="2797998" cy="749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</a:rPr>
            <a:t>Средняя</a:t>
          </a:r>
          <a:r>
            <a:rPr lang="ru-RU" sz="1800" b="0" kern="1200" dirty="0" smtClean="0">
              <a:solidFill>
                <a:srgbClr val="C00000"/>
              </a:solidFill>
            </a:rPr>
            <a:t> численность </a:t>
          </a:r>
          <a:r>
            <a:rPr lang="ru-RU" sz="1800" b="0" kern="1200" dirty="0" smtClean="0">
              <a:solidFill>
                <a:srgbClr val="002060"/>
              </a:solidFill>
            </a:rPr>
            <a:t>работников  </a:t>
          </a:r>
        </a:p>
      </dsp:txBody>
      <dsp:txXfrm>
        <a:off x="181723" y="135246"/>
        <a:ext cx="2754066" cy="706037"/>
      </dsp:txXfrm>
    </dsp:sp>
    <dsp:sp modelId="{D486F976-1FA9-464B-B657-469AA3C16782}">
      <dsp:nvSpPr>
        <dsp:cNvPr id="0" name=""/>
        <dsp:cNvSpPr/>
      </dsp:nvSpPr>
      <dsp:spPr>
        <a:xfrm>
          <a:off x="439557" y="863249"/>
          <a:ext cx="279795" cy="770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787"/>
              </a:lnTo>
              <a:lnTo>
                <a:pt x="279795" y="77078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BC0DE-3C08-41BC-BBC6-756A79878851}">
      <dsp:nvSpPr>
        <dsp:cNvPr id="0" name=""/>
        <dsp:cNvSpPr/>
      </dsp:nvSpPr>
      <dsp:spPr>
        <a:xfrm>
          <a:off x="719352" y="1114372"/>
          <a:ext cx="1662926" cy="10393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</a:rPr>
            <a:t>не выше </a:t>
          </a:r>
          <a:br>
            <a:rPr lang="ru-RU" sz="2400" b="0" kern="1200" dirty="0" smtClean="0">
              <a:solidFill>
                <a:srgbClr val="002060"/>
              </a:solidFill>
            </a:rPr>
          </a:br>
          <a:r>
            <a:rPr lang="ru-RU" sz="2400" b="0" kern="1200" dirty="0" smtClean="0">
              <a:solidFill>
                <a:srgbClr val="C00000"/>
              </a:solidFill>
            </a:rPr>
            <a:t>15</a:t>
          </a:r>
          <a:r>
            <a:rPr lang="ru-RU" sz="2400" b="0" kern="1200" dirty="0" smtClean="0">
              <a:solidFill>
                <a:srgbClr val="002060"/>
              </a:solidFill>
            </a:rPr>
            <a:t> человек</a:t>
          </a:r>
        </a:p>
      </dsp:txBody>
      <dsp:txXfrm>
        <a:off x="749793" y="1144813"/>
        <a:ext cx="1602044" cy="978447"/>
      </dsp:txXfrm>
    </dsp:sp>
    <dsp:sp modelId="{776C622D-CA6F-49B6-90B4-4D6C05503090}">
      <dsp:nvSpPr>
        <dsp:cNvPr id="0" name=""/>
        <dsp:cNvSpPr/>
      </dsp:nvSpPr>
      <dsp:spPr>
        <a:xfrm>
          <a:off x="3318685" y="132143"/>
          <a:ext cx="3449346" cy="800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</a:rPr>
            <a:t>Предельный</a:t>
          </a:r>
          <a:r>
            <a:rPr lang="ru-RU" sz="1800" b="0" kern="1200" dirty="0" smtClean="0">
              <a:solidFill>
                <a:srgbClr val="C00000"/>
              </a:solidFill>
            </a:rPr>
            <a:t> размер доходов </a:t>
          </a:r>
          <a:r>
            <a:rPr lang="ru-RU" sz="1800" b="0" kern="1200" dirty="0" smtClean="0">
              <a:solidFill>
                <a:srgbClr val="002060"/>
              </a:solidFill>
            </a:rPr>
            <a:t>от реализации товаров, работ (услуг)</a:t>
          </a:r>
        </a:p>
      </dsp:txBody>
      <dsp:txXfrm>
        <a:off x="3342123" y="155581"/>
        <a:ext cx="3402470" cy="753365"/>
      </dsp:txXfrm>
    </dsp:sp>
    <dsp:sp modelId="{D72714CC-44DA-4CE8-A0DA-1912638509E5}">
      <dsp:nvSpPr>
        <dsp:cNvPr id="0" name=""/>
        <dsp:cNvSpPr/>
      </dsp:nvSpPr>
      <dsp:spPr>
        <a:xfrm>
          <a:off x="3663620" y="932385"/>
          <a:ext cx="344423" cy="715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323"/>
              </a:lnTo>
              <a:lnTo>
                <a:pt x="344423" y="71532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B7130-E0E2-48E3-AF4D-505F8AD2A9C3}">
      <dsp:nvSpPr>
        <dsp:cNvPr id="0" name=""/>
        <dsp:cNvSpPr/>
      </dsp:nvSpPr>
      <dsp:spPr>
        <a:xfrm>
          <a:off x="4008043" y="1164644"/>
          <a:ext cx="2405539" cy="9661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dirty="0" smtClean="0">
              <a:solidFill>
                <a:srgbClr val="002060"/>
              </a:solidFill>
            </a:rPr>
            <a:t>не выше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dirty="0" smtClean="0">
              <a:solidFill>
                <a:srgbClr val="002060"/>
              </a:solidFill>
            </a:rPr>
            <a:t> </a:t>
          </a:r>
          <a:r>
            <a:rPr lang="ru-RU" sz="2400" b="0" dirty="0" smtClean="0">
              <a:solidFill>
                <a:srgbClr val="C00000"/>
              </a:solidFill>
            </a:rPr>
            <a:t>15</a:t>
          </a:r>
          <a:r>
            <a:rPr lang="ru-RU" sz="2400" b="0" dirty="0" smtClean="0">
              <a:solidFill>
                <a:srgbClr val="002060"/>
              </a:solidFill>
            </a:rPr>
            <a:t> млн. рублей</a:t>
          </a:r>
          <a:r>
            <a:rPr lang="ru-RU" sz="2400" b="0" kern="1200" dirty="0" smtClean="0">
              <a:solidFill>
                <a:srgbClr val="000099"/>
              </a:solidFill>
            </a:rPr>
            <a:t> </a:t>
          </a:r>
          <a:endParaRPr lang="ru-RU" sz="2400" b="0" kern="1200" dirty="0" smtClean="0">
            <a:solidFill>
              <a:srgbClr val="800000"/>
            </a:solidFill>
            <a:latin typeface="+mj-lt"/>
            <a:ea typeface="+mn-ea"/>
            <a:cs typeface="+mn-cs"/>
          </a:endParaRPr>
        </a:p>
      </dsp:txBody>
      <dsp:txXfrm>
        <a:off x="4036340" y="1192941"/>
        <a:ext cx="2348945" cy="909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DE033F-8F19-4B68-8833-214A080B097E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847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847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804719-6DAD-47E9-A1F9-34AB88A67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132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F5756E-365C-4543-9B98-58A1D9C2C601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3062" cy="4473575"/>
          </a:xfrm>
          <a:prstGeom prst="rect">
            <a:avLst/>
          </a:prstGeom>
        </p:spPr>
        <p:txBody>
          <a:bodyPr vert="horz" lIns="92327" tIns="46163" rIns="92327" bIns="4616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847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847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A47AB3-4836-4316-AD0F-98612EF9A6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155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EEAB3A6-EEFF-4D65-BAC4-39BAA20E5448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Не написала про соц исследование и разработку программного обеспечения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7931676-E6AC-46F2-9E87-45FEF25310EE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3DA5C78-CA46-4AF2-A6D0-DA19EFECEA5A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0D123F3-4CBA-4BCB-95BB-7CFADB247208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03CA2DF-2D77-4194-AA29-3AF310EA896C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25FC-3F85-42FB-83FF-160FB0B5ECD9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1332D-1757-451F-8609-818601CB43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86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87E8-9553-4963-9743-7CC5A14695D1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37A08-1151-4F1F-90FE-D1BA102D9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80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6588-1304-4822-A984-0FB077C5E008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4E15A-3375-4DAC-B0DB-464765DEC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7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F6096-D296-47AF-857F-548AC33BA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6701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5572-9593-4A3B-9447-26F403A15EDA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1D335-9539-4DD0-B2FC-5B53A2B8B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4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EF07-7A42-4239-BAFA-DF7E5E2E6D77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5E35C-8F0D-4CD0-AD6B-DA6C2E9876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47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CBCC-A41F-4998-AD59-80266FD592B0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1070F-6B93-4FA2-8301-DB46A83F8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72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DB6C-DEFC-4607-BBDE-E25D0B9B8E98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40B99-4FD9-4121-831C-3F27FC560E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32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6C04-6DF6-4CE4-882B-DCB36F1A0B79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7C739-9BC0-44CC-B3D5-D0376EF7D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50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3AF7-B0D3-4DE6-9D10-84995CA29295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93B45-04DE-4DDF-BDDF-10976F094A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85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FF44-6F49-4F3D-8DBF-548D3A137FF5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13E9E-CAAA-43D1-8E5F-FA7B773325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03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5E57-E62F-4892-B16A-EF562264BE15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38298-C26A-49FD-B25C-E16380EDA9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26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654F5-EBD6-4AF1-A7C8-56248B8C9B53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DA8D4D-DE65-4FCC-B389-112F599B2A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9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8.png"/><Relationship Id="rId4" Type="http://schemas.openxmlformats.org/officeDocument/2006/relationships/diagramData" Target="../diagrams/data4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42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44.jpeg"/><Relationship Id="rId10" Type="http://schemas.openxmlformats.org/officeDocument/2006/relationships/diagramData" Target="../diagrams/data6.xml"/><Relationship Id="rId4" Type="http://schemas.openxmlformats.org/officeDocument/2006/relationships/image" Target="../media/image43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9.jpeg"/><Relationship Id="rId7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emf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7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76.jpe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0" y="2133600"/>
            <a:ext cx="9144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12" tIns="50357" rIns="100712" bIns="50357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Меры государственной поддержки, оказанные субъектам малого и среднего предпринимательства в Кировской области в 2017 году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547813" y="5661025"/>
            <a:ext cx="38877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22" tIns="50362" rIns="100722" bIns="50362" anchor="ctr"/>
          <a:lstStyle>
            <a:lvl1pPr defTabSz="1006475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124" name="AutoShape 6" descr="http://www.tulapressa.ru/wp-content/images/53ce8f11249bc5.49879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6" name="Рисунок 5" descr="60099ddfeace8dff0bee7b5225bdeb0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3441"/>
            <a:ext cx="3107174" cy="19453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4" b="41129"/>
          <a:stretch>
            <a:fillRect/>
          </a:stretch>
        </p:blipFill>
        <p:spPr>
          <a:xfrm>
            <a:off x="0" y="0"/>
            <a:ext cx="4427538" cy="1125538"/>
          </a:xfrm>
        </p:spPr>
      </p:pic>
      <p:pic>
        <p:nvPicPr>
          <p:cNvPr id="5127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4716" r="6412" b="2110"/>
          <a:stretch>
            <a:fillRect/>
          </a:stretch>
        </p:blipFill>
        <p:spPr bwMode="auto">
          <a:xfrm>
            <a:off x="179388" y="131763"/>
            <a:ext cx="863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71775" y="6237288"/>
          <a:ext cx="403225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80"/>
                <a:gridCol w="2736170"/>
              </a:tblGrid>
              <a:tr h="371475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Киров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6" marR="91436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8 февраля 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2018 года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6" marR="91436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6"/>
          <p:cNvSpPr txBox="1">
            <a:spLocks noChangeArrowheads="1"/>
          </p:cNvSpPr>
          <p:nvPr/>
        </p:nvSpPr>
        <p:spPr bwMode="auto">
          <a:xfrm>
            <a:off x="250825" y="1196975"/>
            <a:ext cx="76438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54" tIns="50329" rIns="100654" bIns="50329" anchor="ctr"/>
          <a:lstStyle>
            <a:lvl1pPr defTabSz="10033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33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33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33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33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6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Центр поддержки экспорта – «одно окно»</a:t>
            </a:r>
            <a:endParaRPr lang="ru-RU" altLang="ru-RU" sz="1900" b="1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7" name="Picture 2" descr="D:\Downloads\Логотип Цент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-193675"/>
            <a:ext cx="21240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://%D0%BF%D0%B0%D1%80%D1%82%D0%BD%D0%B5%D1%80%D0%B8%D0%B0%D1%82.%D1%80%D1%84/images/stories/logos/reb-ful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6389" name="AutoShape 6" descr="http://%D0%BF%D0%B0%D1%80%D1%82%D0%BD%D0%B5%D1%80%D0%B8%D0%B0%D1%82.%D1%80%D1%84/images/stories/logos/reb-ful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6390" name="AutoShape 8" descr="http://%D0%BF%D0%B0%D1%80%D1%82%D0%BD%D0%B5%D1%80%D0%B8%D0%B0%D1%82.%D1%80%D1%84/images/stories/logos/reb-ful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pSp>
        <p:nvGrpSpPr>
          <p:cNvPr id="16391" name="Группа 13"/>
          <p:cNvGrpSpPr>
            <a:grpSpLocks/>
          </p:cNvGrpSpPr>
          <p:nvPr/>
        </p:nvGrpSpPr>
        <p:grpSpPr bwMode="auto">
          <a:xfrm>
            <a:off x="0" y="0"/>
            <a:ext cx="5786438" cy="973138"/>
            <a:chOff x="277836" y="1159790"/>
            <a:chExt cx="5007420" cy="1028590"/>
          </a:xfrm>
        </p:grpSpPr>
        <p:sp>
          <p:nvSpPr>
            <p:cNvPr id="19" name="Прямоугольник 18"/>
            <p:cNvSpPr/>
            <p:nvPr/>
          </p:nvSpPr>
          <p:spPr bwMode="auto">
            <a:xfrm>
              <a:off x="277836" y="1159790"/>
              <a:ext cx="5007420" cy="731591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Продвижение СМСП  на новые рынки сбыта </a:t>
              </a:r>
              <a:endParaRPr lang="en-US" alt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 bwMode="auto">
            <a:xfrm rot="2445445">
              <a:off x="292948" y="1814194"/>
              <a:ext cx="663534" cy="374186"/>
            </a:xfrm>
            <a:prstGeom prst="triangle">
              <a:avLst>
                <a:gd name="adj" fmla="val 51601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pic>
        <p:nvPicPr>
          <p:cNvPr id="23" name="Picture 16" descr="http://souztrade.ru/wp-content/uploads/2016/02/Ek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97" y="4128282"/>
            <a:ext cx="1978926" cy="12579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393" name="Прямоугольник 5"/>
          <p:cNvSpPr>
            <a:spLocks noChangeArrowheads="1"/>
          </p:cNvSpPr>
          <p:nvPr/>
        </p:nvSpPr>
        <p:spPr bwMode="auto">
          <a:xfrm>
            <a:off x="1966913" y="4156075"/>
            <a:ext cx="3752850" cy="1965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выставочных проектов: </a:t>
            </a:r>
            <a:b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 за рубежом и 3 международных в России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приема делегаций Японии </a:t>
            </a:r>
            <a:b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Китая в Кировской области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международных бизнес-миссии в Китай, Киргизию, Иран</a:t>
            </a:r>
          </a:p>
        </p:txBody>
      </p:sp>
      <p:sp>
        <p:nvSpPr>
          <p:cNvPr id="16394" name="Прямоугольник 5"/>
          <p:cNvSpPr>
            <a:spLocks noChangeArrowheads="1"/>
          </p:cNvSpPr>
          <p:nvPr/>
        </p:nvSpPr>
        <p:spPr bwMode="auto">
          <a:xfrm>
            <a:off x="5827713" y="4975225"/>
            <a:ext cx="3079750" cy="15557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220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экспортеров получили поддержку,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61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экспортный контракт заключен по итогам участия в международных выставках за рубежом</a:t>
            </a:r>
          </a:p>
        </p:txBody>
      </p:sp>
      <p:pic>
        <p:nvPicPr>
          <p:cNvPr id="16395" name="Picture 10" descr="http://b-synergy.ru/wp-content/uploads/2017/01/Russian-export-cente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5450"/>
          <a:stretch>
            <a:fillRect/>
          </a:stretch>
        </p:blipFill>
        <p:spPr bwMode="auto">
          <a:xfrm>
            <a:off x="5580063" y="3860800"/>
            <a:ext cx="3435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349250" y="1708505"/>
            <a:ext cx="66611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участия СМСП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международных выставочных проектах и деловых миссиях</a:t>
            </a: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349250" y="2428585"/>
            <a:ext cx="71750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Бесплатный консалтинг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всем вопросам ВЭД, услуги перевода</a:t>
            </a:r>
            <a:endParaRPr lang="ru-RU" altLang="ru-RU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349814" y="2860633"/>
            <a:ext cx="71750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Маркетинговые исследования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рынков Китая, Ирана, Киргизии</a:t>
            </a: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349250" y="3292681"/>
            <a:ext cx="71750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Взаимодействие с </a:t>
            </a: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Российским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экспортным центром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49"/>
          <p:cNvGrpSpPr>
            <a:grpSpLocks/>
          </p:cNvGrpSpPr>
          <p:nvPr/>
        </p:nvGrpSpPr>
        <p:grpSpPr bwMode="auto">
          <a:xfrm>
            <a:off x="-11113" y="0"/>
            <a:ext cx="3595688" cy="901700"/>
            <a:chOff x="5508964" y="2492896"/>
            <a:chExt cx="3089298" cy="902124"/>
          </a:xfrm>
        </p:grpSpPr>
        <p:sp>
          <p:nvSpPr>
            <p:cNvPr id="151" name="Прямоугольник 1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18512" y="2492896"/>
              <a:ext cx="3079750" cy="648005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0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Комплексное развитие моногородов</a:t>
              </a:r>
            </a:p>
          </p:txBody>
        </p:sp>
        <p:sp>
          <p:nvSpPr>
            <p:cNvPr id="152" name="Равнобедренный треугольник 151">
              <a:extLst>
                <a:ext uri="{FF2B5EF4-FFF2-40B4-BE49-F238E27FC236}"/>
              </a:extLst>
            </p:cNvPr>
            <p:cNvSpPr/>
            <p:nvPr/>
          </p:nvSpPr>
          <p:spPr>
            <a:xfrm rot="2271898">
              <a:off x="5508964" y="3099606"/>
              <a:ext cx="649231" cy="295414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3863975" y="1938338"/>
            <a:ext cx="5021263" cy="3867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Софинансирование </a:t>
            </a:r>
            <a:r>
              <a:rPr 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муниципальных программ поддержки СМП</a:t>
            </a:r>
            <a:r>
              <a:rPr 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предоставление с</a:t>
            </a:r>
            <a:r>
              <a:rPr lang="ru-RU" altLang="ru-RU" sz="1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убсидий СМП: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на уплату авансовых платежей по договорам </a:t>
            </a:r>
            <a:r>
              <a:rPr lang="ru-RU" altLang="ru-RU" sz="16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лизинга </a:t>
            </a:r>
            <a:r>
              <a:rPr lang="ru-RU" altLang="ru-RU" sz="1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(не более 1,0 млн. руб.);</a:t>
            </a:r>
          </a:p>
          <a:p>
            <a:pPr eaLnBrk="1" hangingPunct="1"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ru-RU" altLang="ru-RU" sz="16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социально ориентированным СМСП</a:t>
            </a:r>
            <a:r>
              <a:rPr lang="ru-RU" altLang="ru-RU" sz="1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(не более 1,5 млн. руб.);</a:t>
            </a:r>
          </a:p>
          <a:p>
            <a:pPr eaLnBrk="1" hangingPunct="1">
              <a:defRPr/>
            </a:pPr>
            <a:endParaRPr lang="ru-RU" altLang="ru-RU" sz="10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1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Вятские Поляны</a:t>
            </a:r>
          </a:p>
          <a:p>
            <a:pPr marL="285750" indent="-285750" eaLnBrk="1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Кирово-Чепецк </a:t>
            </a:r>
          </a:p>
          <a:p>
            <a:pPr marL="285750" indent="-285750" eaLnBrk="1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Белая Холуница</a:t>
            </a:r>
          </a:p>
          <a:p>
            <a:pPr marL="285750" indent="-285750" eaLnBrk="1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Уржум</a:t>
            </a:r>
          </a:p>
          <a:p>
            <a:pPr marL="285750" indent="-285750" eaLnBrk="1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Омутнинск </a:t>
            </a:r>
          </a:p>
          <a:p>
            <a:pPr marL="285750" indent="-285750" eaLnBrk="1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Луза </a:t>
            </a:r>
          </a:p>
          <a:p>
            <a:pPr marL="285750" indent="-285750" eaLnBrk="1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</a:t>
            </a:r>
            <a:r>
              <a:rPr lang="ru-RU" sz="1500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Кирс</a:t>
            </a:r>
            <a:endParaRPr lang="ru-RU" sz="15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eaLnBrk="1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пгт Красная Поляна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648075" y="415925"/>
            <a:ext cx="120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latin typeface="Arial" pitchFamily="34" charset="0"/>
              </a:rPr>
              <a:t>67,5</a:t>
            </a:r>
          </a:p>
        </p:txBody>
      </p:sp>
      <p:sp>
        <p:nvSpPr>
          <p:cNvPr id="18437" name="TextBox 77"/>
          <p:cNvSpPr txBox="1">
            <a:spLocks noChangeArrowheads="1"/>
          </p:cNvSpPr>
          <p:nvPr/>
        </p:nvSpPr>
        <p:spPr bwMode="auto">
          <a:xfrm>
            <a:off x="3586163" y="1084263"/>
            <a:ext cx="1633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pitchFamily="34" charset="0"/>
              </a:rPr>
              <a:t>млн. рублей</a:t>
            </a:r>
          </a:p>
        </p:txBody>
      </p:sp>
      <p:sp>
        <p:nvSpPr>
          <p:cNvPr id="81" name="Прямоугольник 80">
            <a:extLst>
              <a:ext uri="{FF2B5EF4-FFF2-40B4-BE49-F238E27FC236}"/>
            </a:extLst>
          </p:cNvPr>
          <p:cNvSpPr/>
          <p:nvPr/>
        </p:nvSpPr>
        <p:spPr>
          <a:xfrm>
            <a:off x="5027166" y="572498"/>
            <a:ext cx="398440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федеральный бюджет  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60,8 млн. руб. </a:t>
            </a:r>
          </a:p>
        </p:txBody>
      </p:sp>
      <p:sp>
        <p:nvSpPr>
          <p:cNvPr id="82" name="Прямоугольник 81">
            <a:extLst>
              <a:ext uri="{FF2B5EF4-FFF2-40B4-BE49-F238E27FC236}"/>
            </a:extLst>
          </p:cNvPr>
          <p:cNvSpPr/>
          <p:nvPr/>
        </p:nvSpPr>
        <p:spPr>
          <a:xfrm>
            <a:off x="5021006" y="945325"/>
            <a:ext cx="39905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областной бюджет  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3,2  млн. руб. </a:t>
            </a:r>
          </a:p>
        </p:txBody>
      </p:sp>
      <p:sp>
        <p:nvSpPr>
          <p:cNvPr id="74" name="Прямоугольник 73">
            <a:extLst>
              <a:ext uri="{FF2B5EF4-FFF2-40B4-BE49-F238E27FC236}"/>
            </a:extLst>
          </p:cNvPr>
          <p:cNvSpPr/>
          <p:nvPr/>
        </p:nvSpPr>
        <p:spPr>
          <a:xfrm>
            <a:off x="5019009" y="1321023"/>
            <a:ext cx="399256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местный бюджет  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3,5  млн. руб. </a:t>
            </a:r>
          </a:p>
        </p:txBody>
      </p:sp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6280150" y="4254500"/>
            <a:ext cx="2663825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pitchFamily="34" charset="0"/>
              </a:rPr>
              <a:t>92 </a:t>
            </a:r>
            <a:r>
              <a:rPr lang="ru-RU" altLang="ru-RU" sz="1600">
                <a:solidFill>
                  <a:srgbClr val="002060"/>
                </a:solidFill>
                <a:latin typeface="Arial" pitchFamily="34" charset="0"/>
              </a:rPr>
              <a:t>СМСП – получателей поддержки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pitchFamily="34" charset="0"/>
              </a:rPr>
              <a:t>318 </a:t>
            </a:r>
            <a:r>
              <a:rPr lang="ru-RU" altLang="ru-RU" sz="1600">
                <a:solidFill>
                  <a:srgbClr val="002060"/>
                </a:solidFill>
                <a:latin typeface="Arial" pitchFamily="34" charset="0"/>
              </a:rPr>
              <a:t>новых рабочих мест</a:t>
            </a:r>
          </a:p>
        </p:txBody>
      </p:sp>
      <p:grpSp>
        <p:nvGrpSpPr>
          <p:cNvPr id="18448" name="Группа 82"/>
          <p:cNvGrpSpPr>
            <a:grpSpLocks/>
          </p:cNvGrpSpPr>
          <p:nvPr/>
        </p:nvGrpSpPr>
        <p:grpSpPr bwMode="auto">
          <a:xfrm>
            <a:off x="179388" y="1479550"/>
            <a:ext cx="3378200" cy="4325938"/>
            <a:chOff x="473075" y="758825"/>
            <a:chExt cx="3378200" cy="4325938"/>
          </a:xfrm>
        </p:grpSpPr>
        <p:grpSp>
          <p:nvGrpSpPr>
            <p:cNvPr id="18452" name="Группа 8"/>
            <p:cNvGrpSpPr>
              <a:grpSpLocks noChangeAspect="1"/>
            </p:cNvGrpSpPr>
            <p:nvPr/>
          </p:nvGrpSpPr>
          <p:grpSpPr bwMode="auto">
            <a:xfrm>
              <a:off x="473075" y="758825"/>
              <a:ext cx="3378200" cy="4325938"/>
              <a:chOff x="1909763" y="26194"/>
              <a:chExt cx="5328926" cy="6830203"/>
            </a:xfrm>
          </p:grpSpPr>
          <p:sp>
            <p:nvSpPr>
              <p:cNvPr id="25" name="Полилиния 24">
                <a:extLst>
                  <a:ext uri="{FF2B5EF4-FFF2-40B4-BE49-F238E27FC236}"/>
                </a:extLst>
              </p:cNvPr>
              <p:cNvSpPr>
                <a:spLocks noChangeAspect="1"/>
              </p:cNvSpPr>
              <p:nvPr/>
            </p:nvSpPr>
            <p:spPr>
              <a:xfrm>
                <a:off x="2550837" y="26194"/>
                <a:ext cx="1151929" cy="1203118"/>
              </a:xfrm>
              <a:custGeom>
                <a:avLst/>
                <a:gdLst>
                  <a:gd name="connsiteX0" fmla="*/ 890587 w 1154906"/>
                  <a:gd name="connsiteY0" fmla="*/ 321469 h 1202531"/>
                  <a:gd name="connsiteX1" fmla="*/ 954881 w 1154906"/>
                  <a:gd name="connsiteY1" fmla="*/ 416719 h 1202531"/>
                  <a:gd name="connsiteX2" fmla="*/ 1009650 w 1154906"/>
                  <a:gd name="connsiteY2" fmla="*/ 571500 h 1202531"/>
                  <a:gd name="connsiteX3" fmla="*/ 1016794 w 1154906"/>
                  <a:gd name="connsiteY3" fmla="*/ 892969 h 1202531"/>
                  <a:gd name="connsiteX4" fmla="*/ 1154906 w 1154906"/>
                  <a:gd name="connsiteY4" fmla="*/ 962025 h 1202531"/>
                  <a:gd name="connsiteX5" fmla="*/ 1114425 w 1154906"/>
                  <a:gd name="connsiteY5" fmla="*/ 1092994 h 1202531"/>
                  <a:gd name="connsiteX6" fmla="*/ 1004887 w 1154906"/>
                  <a:gd name="connsiteY6" fmla="*/ 1202531 h 1202531"/>
                  <a:gd name="connsiteX7" fmla="*/ 900112 w 1154906"/>
                  <a:gd name="connsiteY7" fmla="*/ 1176337 h 1202531"/>
                  <a:gd name="connsiteX8" fmla="*/ 485775 w 1154906"/>
                  <a:gd name="connsiteY8" fmla="*/ 992981 h 1202531"/>
                  <a:gd name="connsiteX9" fmla="*/ 466725 w 1154906"/>
                  <a:gd name="connsiteY9" fmla="*/ 928687 h 1202531"/>
                  <a:gd name="connsiteX10" fmla="*/ 488156 w 1154906"/>
                  <a:gd name="connsiteY10" fmla="*/ 838200 h 1202531"/>
                  <a:gd name="connsiteX11" fmla="*/ 459581 w 1154906"/>
                  <a:gd name="connsiteY11" fmla="*/ 809625 h 1202531"/>
                  <a:gd name="connsiteX12" fmla="*/ 450056 w 1154906"/>
                  <a:gd name="connsiteY12" fmla="*/ 726281 h 1202531"/>
                  <a:gd name="connsiteX13" fmla="*/ 157162 w 1154906"/>
                  <a:gd name="connsiteY13" fmla="*/ 750094 h 1202531"/>
                  <a:gd name="connsiteX14" fmla="*/ 40481 w 1154906"/>
                  <a:gd name="connsiteY14" fmla="*/ 659606 h 1202531"/>
                  <a:gd name="connsiteX15" fmla="*/ 0 w 1154906"/>
                  <a:gd name="connsiteY15" fmla="*/ 526256 h 1202531"/>
                  <a:gd name="connsiteX16" fmla="*/ 47625 w 1154906"/>
                  <a:gd name="connsiteY16" fmla="*/ 297656 h 1202531"/>
                  <a:gd name="connsiteX17" fmla="*/ 159544 w 1154906"/>
                  <a:gd name="connsiteY17" fmla="*/ 0 h 1202531"/>
                  <a:gd name="connsiteX18" fmla="*/ 219075 w 1154906"/>
                  <a:gd name="connsiteY18" fmla="*/ 35719 h 1202531"/>
                  <a:gd name="connsiteX19" fmla="*/ 369094 w 1154906"/>
                  <a:gd name="connsiteY19" fmla="*/ 35719 h 1202531"/>
                  <a:gd name="connsiteX20" fmla="*/ 490537 w 1154906"/>
                  <a:gd name="connsiteY20" fmla="*/ 109537 h 1202531"/>
                  <a:gd name="connsiteX21" fmla="*/ 614362 w 1154906"/>
                  <a:gd name="connsiteY21" fmla="*/ 111919 h 1202531"/>
                  <a:gd name="connsiteX22" fmla="*/ 659606 w 1154906"/>
                  <a:gd name="connsiteY22" fmla="*/ 257175 h 1202531"/>
                  <a:gd name="connsiteX23" fmla="*/ 738187 w 1154906"/>
                  <a:gd name="connsiteY23" fmla="*/ 290512 h 1202531"/>
                  <a:gd name="connsiteX24" fmla="*/ 890587 w 1154906"/>
                  <a:gd name="connsiteY24" fmla="*/ 321469 h 12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54906" h="1202531">
                    <a:moveTo>
                      <a:pt x="890587" y="321469"/>
                    </a:moveTo>
                    <a:lnTo>
                      <a:pt x="954881" y="416719"/>
                    </a:lnTo>
                    <a:lnTo>
                      <a:pt x="1009650" y="571500"/>
                    </a:lnTo>
                    <a:lnTo>
                      <a:pt x="1016794" y="892969"/>
                    </a:lnTo>
                    <a:lnTo>
                      <a:pt x="1154906" y="962025"/>
                    </a:lnTo>
                    <a:lnTo>
                      <a:pt x="1114425" y="1092994"/>
                    </a:lnTo>
                    <a:lnTo>
                      <a:pt x="1004887" y="1202531"/>
                    </a:lnTo>
                    <a:lnTo>
                      <a:pt x="900112" y="1176337"/>
                    </a:lnTo>
                    <a:lnTo>
                      <a:pt x="485775" y="992981"/>
                    </a:lnTo>
                    <a:lnTo>
                      <a:pt x="466725" y="928687"/>
                    </a:lnTo>
                    <a:lnTo>
                      <a:pt x="488156" y="838200"/>
                    </a:lnTo>
                    <a:lnTo>
                      <a:pt x="459581" y="809625"/>
                    </a:lnTo>
                    <a:lnTo>
                      <a:pt x="450056" y="726281"/>
                    </a:lnTo>
                    <a:lnTo>
                      <a:pt x="157162" y="750094"/>
                    </a:lnTo>
                    <a:lnTo>
                      <a:pt x="40481" y="659606"/>
                    </a:lnTo>
                    <a:lnTo>
                      <a:pt x="0" y="526256"/>
                    </a:lnTo>
                    <a:lnTo>
                      <a:pt x="47625" y="297656"/>
                    </a:lnTo>
                    <a:lnTo>
                      <a:pt x="159544" y="0"/>
                    </a:lnTo>
                    <a:lnTo>
                      <a:pt x="219075" y="35719"/>
                    </a:lnTo>
                    <a:lnTo>
                      <a:pt x="369094" y="35719"/>
                    </a:lnTo>
                    <a:lnTo>
                      <a:pt x="490537" y="109537"/>
                    </a:lnTo>
                    <a:lnTo>
                      <a:pt x="614362" y="111919"/>
                    </a:lnTo>
                    <a:lnTo>
                      <a:pt x="659606" y="257175"/>
                    </a:lnTo>
                    <a:lnTo>
                      <a:pt x="738187" y="290512"/>
                    </a:lnTo>
                    <a:lnTo>
                      <a:pt x="890587" y="321469"/>
                    </a:lnTo>
                    <a:close/>
                  </a:path>
                </a:pathLst>
              </a:custGeom>
              <a:solidFill>
                <a:srgbClr val="00666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700" dirty="0"/>
              </a:p>
            </p:txBody>
          </p:sp>
          <p:grpSp>
            <p:nvGrpSpPr>
              <p:cNvPr id="18457" name="Группа 133"/>
              <p:cNvGrpSpPr>
                <a:grpSpLocks/>
              </p:cNvGrpSpPr>
              <p:nvPr/>
            </p:nvGrpSpPr>
            <p:grpSpPr bwMode="auto">
              <a:xfrm>
                <a:off x="1909763" y="460567"/>
                <a:ext cx="5328926" cy="6395830"/>
                <a:chOff x="1909763" y="460567"/>
                <a:chExt cx="5328926" cy="6395830"/>
              </a:xfrm>
            </p:grpSpPr>
            <p:sp>
              <p:nvSpPr>
                <p:cNvPr id="42" name="Полилиния 41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87753" y="6307474"/>
                  <a:ext cx="430721" cy="451169"/>
                </a:xfrm>
                <a:custGeom>
                  <a:avLst/>
                  <a:gdLst>
                    <a:gd name="connsiteX0" fmla="*/ 0 w 431006"/>
                    <a:gd name="connsiteY0" fmla="*/ 154781 h 452438"/>
                    <a:gd name="connsiteX1" fmla="*/ 64294 w 431006"/>
                    <a:gd name="connsiteY1" fmla="*/ 254794 h 452438"/>
                    <a:gd name="connsiteX2" fmla="*/ 73819 w 431006"/>
                    <a:gd name="connsiteY2" fmla="*/ 330994 h 452438"/>
                    <a:gd name="connsiteX3" fmla="*/ 57150 w 431006"/>
                    <a:gd name="connsiteY3" fmla="*/ 397669 h 452438"/>
                    <a:gd name="connsiteX4" fmla="*/ 285750 w 431006"/>
                    <a:gd name="connsiteY4" fmla="*/ 438150 h 452438"/>
                    <a:gd name="connsiteX5" fmla="*/ 357187 w 431006"/>
                    <a:gd name="connsiteY5" fmla="*/ 452438 h 452438"/>
                    <a:gd name="connsiteX6" fmla="*/ 409575 w 431006"/>
                    <a:gd name="connsiteY6" fmla="*/ 359569 h 452438"/>
                    <a:gd name="connsiteX7" fmla="*/ 431006 w 431006"/>
                    <a:gd name="connsiteY7" fmla="*/ 190500 h 452438"/>
                    <a:gd name="connsiteX8" fmla="*/ 347662 w 431006"/>
                    <a:gd name="connsiteY8" fmla="*/ 164306 h 452438"/>
                    <a:gd name="connsiteX9" fmla="*/ 330994 w 431006"/>
                    <a:gd name="connsiteY9" fmla="*/ 0 h 452438"/>
                    <a:gd name="connsiteX10" fmla="*/ 250031 w 431006"/>
                    <a:gd name="connsiteY10" fmla="*/ 4763 h 452438"/>
                    <a:gd name="connsiteX11" fmla="*/ 169069 w 431006"/>
                    <a:gd name="connsiteY11" fmla="*/ 107156 h 452438"/>
                    <a:gd name="connsiteX12" fmla="*/ 0 w 431006"/>
                    <a:gd name="connsiteY12" fmla="*/ 154781 h 4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1006" h="452438">
                      <a:moveTo>
                        <a:pt x="0" y="154781"/>
                      </a:moveTo>
                      <a:lnTo>
                        <a:pt x="64294" y="254794"/>
                      </a:lnTo>
                      <a:lnTo>
                        <a:pt x="73819" y="330994"/>
                      </a:lnTo>
                      <a:lnTo>
                        <a:pt x="57150" y="397669"/>
                      </a:lnTo>
                      <a:lnTo>
                        <a:pt x="285750" y="438150"/>
                      </a:lnTo>
                      <a:lnTo>
                        <a:pt x="357187" y="452438"/>
                      </a:lnTo>
                      <a:lnTo>
                        <a:pt x="409575" y="359569"/>
                      </a:lnTo>
                      <a:lnTo>
                        <a:pt x="431006" y="190500"/>
                      </a:lnTo>
                      <a:lnTo>
                        <a:pt x="347662" y="164306"/>
                      </a:lnTo>
                      <a:lnTo>
                        <a:pt x="330994" y="0"/>
                      </a:lnTo>
                      <a:lnTo>
                        <a:pt x="250031" y="4763"/>
                      </a:lnTo>
                      <a:lnTo>
                        <a:pt x="169069" y="107156"/>
                      </a:lnTo>
                      <a:lnTo>
                        <a:pt x="0" y="154781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18459" name="TextBox 146"/>
                <p:cNvSpPr txBox="1">
                  <a:spLocks noChangeAspect="1"/>
                </p:cNvSpPr>
                <p:nvPr/>
              </p:nvSpPr>
              <p:spPr bwMode="auto">
                <a:xfrm>
                  <a:off x="5508733" y="6540562"/>
                  <a:ext cx="1654243" cy="315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latin typeface="Arial" pitchFamily="34" charset="0"/>
                    </a:rPr>
                    <a:t>ВЯТСКИЕ ПОЛЯНЫ</a:t>
                  </a:r>
                </a:p>
              </p:txBody>
            </p:sp>
            <p:sp>
              <p:nvSpPr>
                <p:cNvPr id="27" name="Полилиния 26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68211" y="3272107"/>
                  <a:ext cx="1119374" cy="724377"/>
                </a:xfrm>
                <a:custGeom>
                  <a:avLst/>
                  <a:gdLst>
                    <a:gd name="connsiteX0" fmla="*/ 47625 w 1119187"/>
                    <a:gd name="connsiteY0" fmla="*/ 26193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47625 w 1119187"/>
                    <a:gd name="connsiteY31" fmla="*/ 26193 h 726281"/>
                    <a:gd name="connsiteX0" fmla="*/ 30952 w 1119187"/>
                    <a:gd name="connsiteY0" fmla="*/ 85724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0952 w 1119187"/>
                    <a:gd name="connsiteY31" fmla="*/ 85724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41261 w 1127115"/>
                    <a:gd name="connsiteY0" fmla="*/ 14286 h 726281"/>
                    <a:gd name="connsiteX1" fmla="*/ 257959 w 1127115"/>
                    <a:gd name="connsiteY1" fmla="*/ 33337 h 726281"/>
                    <a:gd name="connsiteX2" fmla="*/ 305584 w 1127115"/>
                    <a:gd name="connsiteY2" fmla="*/ 0 h 726281"/>
                    <a:gd name="connsiteX3" fmla="*/ 400834 w 1127115"/>
                    <a:gd name="connsiteY3" fmla="*/ 45243 h 726281"/>
                    <a:gd name="connsiteX4" fmla="*/ 467509 w 1127115"/>
                    <a:gd name="connsiteY4" fmla="*/ 130968 h 726281"/>
                    <a:gd name="connsiteX5" fmla="*/ 541328 w 1127115"/>
                    <a:gd name="connsiteY5" fmla="*/ 126206 h 726281"/>
                    <a:gd name="connsiteX6" fmla="*/ 584190 w 1127115"/>
                    <a:gd name="connsiteY6" fmla="*/ 114300 h 726281"/>
                    <a:gd name="connsiteX7" fmla="*/ 791359 w 1127115"/>
                    <a:gd name="connsiteY7" fmla="*/ 88106 h 726281"/>
                    <a:gd name="connsiteX8" fmla="*/ 846128 w 1127115"/>
                    <a:gd name="connsiteY8" fmla="*/ 259556 h 726281"/>
                    <a:gd name="connsiteX9" fmla="*/ 1058059 w 1127115"/>
                    <a:gd name="connsiteY9" fmla="*/ 371475 h 726281"/>
                    <a:gd name="connsiteX10" fmla="*/ 1043772 w 1127115"/>
                    <a:gd name="connsiteY10" fmla="*/ 419100 h 726281"/>
                    <a:gd name="connsiteX11" fmla="*/ 1081872 w 1127115"/>
                    <a:gd name="connsiteY11" fmla="*/ 547687 h 726281"/>
                    <a:gd name="connsiteX12" fmla="*/ 1127115 w 1127115"/>
                    <a:gd name="connsiteY12" fmla="*/ 652462 h 726281"/>
                    <a:gd name="connsiteX13" fmla="*/ 1041390 w 1127115"/>
                    <a:gd name="connsiteY13" fmla="*/ 652462 h 726281"/>
                    <a:gd name="connsiteX14" fmla="*/ 903278 w 1127115"/>
                    <a:gd name="connsiteY14" fmla="*/ 726281 h 726281"/>
                    <a:gd name="connsiteX15" fmla="*/ 817553 w 1127115"/>
                    <a:gd name="connsiteY15" fmla="*/ 664368 h 726281"/>
                    <a:gd name="connsiteX16" fmla="*/ 793740 w 1127115"/>
                    <a:gd name="connsiteY16" fmla="*/ 523875 h 726281"/>
                    <a:gd name="connsiteX17" fmla="*/ 767547 w 1127115"/>
                    <a:gd name="connsiteY17" fmla="*/ 507206 h 726281"/>
                    <a:gd name="connsiteX18" fmla="*/ 715159 w 1127115"/>
                    <a:gd name="connsiteY18" fmla="*/ 500062 h 726281"/>
                    <a:gd name="connsiteX19" fmla="*/ 674678 w 1127115"/>
                    <a:gd name="connsiteY19" fmla="*/ 492918 h 726281"/>
                    <a:gd name="connsiteX20" fmla="*/ 660390 w 1127115"/>
                    <a:gd name="connsiteY20" fmla="*/ 490537 h 726281"/>
                    <a:gd name="connsiteX21" fmla="*/ 524659 w 1127115"/>
                    <a:gd name="connsiteY21" fmla="*/ 492918 h 726281"/>
                    <a:gd name="connsiteX22" fmla="*/ 510372 w 1127115"/>
                    <a:gd name="connsiteY22" fmla="*/ 502443 h 726281"/>
                    <a:gd name="connsiteX23" fmla="*/ 496084 w 1127115"/>
                    <a:gd name="connsiteY23" fmla="*/ 511968 h 726281"/>
                    <a:gd name="connsiteX24" fmla="*/ 488940 w 1127115"/>
                    <a:gd name="connsiteY24" fmla="*/ 523875 h 726281"/>
                    <a:gd name="connsiteX25" fmla="*/ 305584 w 1127115"/>
                    <a:gd name="connsiteY25" fmla="*/ 592931 h 726281"/>
                    <a:gd name="connsiteX26" fmla="*/ 348447 w 1127115"/>
                    <a:gd name="connsiteY26" fmla="*/ 481012 h 726281"/>
                    <a:gd name="connsiteX27" fmla="*/ 329397 w 1127115"/>
                    <a:gd name="connsiteY27" fmla="*/ 404812 h 726281"/>
                    <a:gd name="connsiteX28" fmla="*/ 179378 w 1127115"/>
                    <a:gd name="connsiteY28" fmla="*/ 414337 h 726281"/>
                    <a:gd name="connsiteX29" fmla="*/ 62697 w 1127115"/>
                    <a:gd name="connsiteY29" fmla="*/ 178593 h 726281"/>
                    <a:gd name="connsiteX30" fmla="*/ 7928 w 1127115"/>
                    <a:gd name="connsiteY30" fmla="*/ 135731 h 726281"/>
                    <a:gd name="connsiteX31" fmla="*/ 41261 w 1127115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19187" h="726281">
                      <a:moveTo>
                        <a:pt x="33333" y="14286"/>
                      </a:moveTo>
                      <a:lnTo>
                        <a:pt x="250031" y="33337"/>
                      </a:lnTo>
                      <a:lnTo>
                        <a:pt x="297656" y="0"/>
                      </a:lnTo>
                      <a:lnTo>
                        <a:pt x="392906" y="45243"/>
                      </a:lnTo>
                      <a:lnTo>
                        <a:pt x="459581" y="130968"/>
                      </a:lnTo>
                      <a:lnTo>
                        <a:pt x="533400" y="126206"/>
                      </a:lnTo>
                      <a:lnTo>
                        <a:pt x="576262" y="114300"/>
                      </a:lnTo>
                      <a:lnTo>
                        <a:pt x="783431" y="88106"/>
                      </a:lnTo>
                      <a:lnTo>
                        <a:pt x="838200" y="259556"/>
                      </a:lnTo>
                      <a:lnTo>
                        <a:pt x="1050131" y="371475"/>
                      </a:lnTo>
                      <a:lnTo>
                        <a:pt x="1035844" y="419100"/>
                      </a:lnTo>
                      <a:lnTo>
                        <a:pt x="1073944" y="547687"/>
                      </a:lnTo>
                      <a:lnTo>
                        <a:pt x="1119187" y="652462"/>
                      </a:lnTo>
                      <a:lnTo>
                        <a:pt x="1033462" y="652462"/>
                      </a:lnTo>
                      <a:lnTo>
                        <a:pt x="895350" y="726281"/>
                      </a:lnTo>
                      <a:lnTo>
                        <a:pt x="809625" y="664368"/>
                      </a:lnTo>
                      <a:lnTo>
                        <a:pt x="785812" y="523875"/>
                      </a:lnTo>
                      <a:lnTo>
                        <a:pt x="759619" y="507206"/>
                      </a:lnTo>
                      <a:cubicBezTo>
                        <a:pt x="709202" y="497122"/>
                        <a:pt x="764219" y="507185"/>
                        <a:pt x="707231" y="500062"/>
                      </a:cubicBezTo>
                      <a:cubicBezTo>
                        <a:pt x="682176" y="496930"/>
                        <a:pt x="684976" y="496232"/>
                        <a:pt x="666750" y="492918"/>
                      </a:cubicBezTo>
                      <a:cubicBezTo>
                        <a:pt x="662000" y="492054"/>
                        <a:pt x="657225" y="491331"/>
                        <a:pt x="652462" y="490537"/>
                      </a:cubicBezTo>
                      <a:lnTo>
                        <a:pt x="516731" y="492918"/>
                      </a:lnTo>
                      <a:cubicBezTo>
                        <a:pt x="508575" y="493190"/>
                        <a:pt x="508434" y="497784"/>
                        <a:pt x="502444" y="502443"/>
                      </a:cubicBezTo>
                      <a:cubicBezTo>
                        <a:pt x="497926" y="505957"/>
                        <a:pt x="488156" y="511968"/>
                        <a:pt x="488156" y="511968"/>
                      </a:cubicBezTo>
                      <a:cubicBezTo>
                        <a:pt x="482409" y="520589"/>
                        <a:pt x="484674" y="516552"/>
                        <a:pt x="481012" y="523875"/>
                      </a:cubicBezTo>
                      <a:lnTo>
                        <a:pt x="297656" y="592931"/>
                      </a:lnTo>
                      <a:lnTo>
                        <a:pt x="340519" y="481012"/>
                      </a:lnTo>
                      <a:lnTo>
                        <a:pt x="321469" y="404812"/>
                      </a:lnTo>
                      <a:lnTo>
                        <a:pt x="171450" y="414337"/>
                      </a:lnTo>
                      <a:lnTo>
                        <a:pt x="54769" y="178593"/>
                      </a:lnTo>
                      <a:lnTo>
                        <a:pt x="0" y="135731"/>
                      </a:lnTo>
                      <a:cubicBezTo>
                        <a:pt x="34130" y="95249"/>
                        <a:pt x="30177" y="85727"/>
                        <a:pt x="33333" y="14286"/>
                      </a:cubicBezTo>
                      <a:close/>
                    </a:path>
                  </a:pathLst>
                </a:custGeom>
                <a:solidFill>
                  <a:srgbClr val="006666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99758" y="2800886"/>
                  <a:ext cx="658604" cy="822131"/>
                </a:xfrm>
                <a:custGeom>
                  <a:avLst/>
                  <a:gdLst>
                    <a:gd name="connsiteX0" fmla="*/ 154781 w 659606"/>
                    <a:gd name="connsiteY0" fmla="*/ 0 h 823913"/>
                    <a:gd name="connsiteX1" fmla="*/ 154781 w 659606"/>
                    <a:gd name="connsiteY1" fmla="*/ 0 h 823913"/>
                    <a:gd name="connsiteX2" fmla="*/ 154781 w 659606"/>
                    <a:gd name="connsiteY2" fmla="*/ 11906 h 823913"/>
                    <a:gd name="connsiteX3" fmla="*/ 271463 w 659606"/>
                    <a:gd name="connsiteY3" fmla="*/ 140494 h 823913"/>
                    <a:gd name="connsiteX4" fmla="*/ 264319 w 659606"/>
                    <a:gd name="connsiteY4" fmla="*/ 133350 h 823913"/>
                    <a:gd name="connsiteX5" fmla="*/ 304800 w 659606"/>
                    <a:gd name="connsiteY5" fmla="*/ 171450 h 823913"/>
                    <a:gd name="connsiteX6" fmla="*/ 295275 w 659606"/>
                    <a:gd name="connsiteY6" fmla="*/ 269081 h 823913"/>
                    <a:gd name="connsiteX7" fmla="*/ 411956 w 659606"/>
                    <a:gd name="connsiteY7" fmla="*/ 176213 h 823913"/>
                    <a:gd name="connsiteX8" fmla="*/ 569119 w 659606"/>
                    <a:gd name="connsiteY8" fmla="*/ 273844 h 823913"/>
                    <a:gd name="connsiteX9" fmla="*/ 659606 w 659606"/>
                    <a:gd name="connsiteY9" fmla="*/ 395288 h 823913"/>
                    <a:gd name="connsiteX10" fmla="*/ 614363 w 659606"/>
                    <a:gd name="connsiteY10" fmla="*/ 523875 h 823913"/>
                    <a:gd name="connsiteX11" fmla="*/ 488156 w 659606"/>
                    <a:gd name="connsiteY11" fmla="*/ 738188 h 823913"/>
                    <a:gd name="connsiteX12" fmla="*/ 347663 w 659606"/>
                    <a:gd name="connsiteY12" fmla="*/ 823913 h 823913"/>
                    <a:gd name="connsiteX13" fmla="*/ 214313 w 659606"/>
                    <a:gd name="connsiteY13" fmla="*/ 771525 h 823913"/>
                    <a:gd name="connsiteX14" fmla="*/ 97631 w 659606"/>
                    <a:gd name="connsiteY14" fmla="*/ 657225 h 823913"/>
                    <a:gd name="connsiteX15" fmla="*/ 16669 w 659606"/>
                    <a:gd name="connsiteY15" fmla="*/ 540544 h 823913"/>
                    <a:gd name="connsiteX16" fmla="*/ 0 w 659606"/>
                    <a:gd name="connsiteY16" fmla="*/ 407194 h 823913"/>
                    <a:gd name="connsiteX17" fmla="*/ 14288 w 659606"/>
                    <a:gd name="connsiteY17" fmla="*/ 366713 h 823913"/>
                    <a:gd name="connsiteX18" fmla="*/ 121444 w 659606"/>
                    <a:gd name="connsiteY18" fmla="*/ 316706 h 823913"/>
                    <a:gd name="connsiteX19" fmla="*/ 128588 w 659606"/>
                    <a:gd name="connsiteY19" fmla="*/ 109538 h 823913"/>
                    <a:gd name="connsiteX20" fmla="*/ 154781 w 659606"/>
                    <a:gd name="connsiteY20" fmla="*/ 0 h 82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59606" h="823913">
                      <a:moveTo>
                        <a:pt x="154781" y="0"/>
                      </a:moveTo>
                      <a:lnTo>
                        <a:pt x="154781" y="0"/>
                      </a:lnTo>
                      <a:lnTo>
                        <a:pt x="154781" y="11906"/>
                      </a:lnTo>
                      <a:lnTo>
                        <a:pt x="271463" y="140494"/>
                      </a:lnTo>
                      <a:lnTo>
                        <a:pt x="264319" y="133350"/>
                      </a:lnTo>
                      <a:lnTo>
                        <a:pt x="304800" y="171450"/>
                      </a:lnTo>
                      <a:lnTo>
                        <a:pt x="295275" y="269081"/>
                      </a:lnTo>
                      <a:lnTo>
                        <a:pt x="411956" y="176213"/>
                      </a:lnTo>
                      <a:lnTo>
                        <a:pt x="569119" y="273844"/>
                      </a:lnTo>
                      <a:lnTo>
                        <a:pt x="659606" y="395288"/>
                      </a:lnTo>
                      <a:lnTo>
                        <a:pt x="614363" y="523875"/>
                      </a:lnTo>
                      <a:lnTo>
                        <a:pt x="488156" y="738188"/>
                      </a:lnTo>
                      <a:lnTo>
                        <a:pt x="347663" y="823913"/>
                      </a:lnTo>
                      <a:lnTo>
                        <a:pt x="214313" y="771525"/>
                      </a:lnTo>
                      <a:lnTo>
                        <a:pt x="97631" y="657225"/>
                      </a:lnTo>
                      <a:lnTo>
                        <a:pt x="16669" y="540544"/>
                      </a:lnTo>
                      <a:lnTo>
                        <a:pt x="0" y="407194"/>
                      </a:lnTo>
                      <a:lnTo>
                        <a:pt x="14288" y="366713"/>
                      </a:lnTo>
                      <a:lnTo>
                        <a:pt x="121444" y="316706"/>
                      </a:lnTo>
                      <a:lnTo>
                        <a:pt x="128588" y="109538"/>
                      </a:lnTo>
                      <a:lnTo>
                        <a:pt x="154781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Полилиния 28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92246" y="3407458"/>
                  <a:ext cx="916535" cy="789546"/>
                </a:xfrm>
                <a:custGeom>
                  <a:avLst/>
                  <a:gdLst>
                    <a:gd name="connsiteX0" fmla="*/ 0 w 914400"/>
                    <a:gd name="connsiteY0" fmla="*/ 485775 h 788194"/>
                    <a:gd name="connsiteX1" fmla="*/ 147638 w 914400"/>
                    <a:gd name="connsiteY1" fmla="*/ 383381 h 788194"/>
                    <a:gd name="connsiteX2" fmla="*/ 238125 w 914400"/>
                    <a:gd name="connsiteY2" fmla="*/ 171450 h 788194"/>
                    <a:gd name="connsiteX3" fmla="*/ 354807 w 914400"/>
                    <a:gd name="connsiteY3" fmla="*/ 219075 h 788194"/>
                    <a:gd name="connsiteX4" fmla="*/ 502444 w 914400"/>
                    <a:gd name="connsiteY4" fmla="*/ 130969 h 788194"/>
                    <a:gd name="connsiteX5" fmla="*/ 576263 w 914400"/>
                    <a:gd name="connsiteY5" fmla="*/ 0 h 788194"/>
                    <a:gd name="connsiteX6" fmla="*/ 631032 w 914400"/>
                    <a:gd name="connsiteY6" fmla="*/ 42862 h 788194"/>
                    <a:gd name="connsiteX7" fmla="*/ 745332 w 914400"/>
                    <a:gd name="connsiteY7" fmla="*/ 273844 h 788194"/>
                    <a:gd name="connsiteX8" fmla="*/ 892969 w 914400"/>
                    <a:gd name="connsiteY8" fmla="*/ 271462 h 788194"/>
                    <a:gd name="connsiteX9" fmla="*/ 914400 w 914400"/>
                    <a:gd name="connsiteY9" fmla="*/ 338137 h 788194"/>
                    <a:gd name="connsiteX10" fmla="*/ 819150 w 914400"/>
                    <a:gd name="connsiteY10" fmla="*/ 592931 h 788194"/>
                    <a:gd name="connsiteX11" fmla="*/ 769144 w 914400"/>
                    <a:gd name="connsiteY11" fmla="*/ 571500 h 788194"/>
                    <a:gd name="connsiteX12" fmla="*/ 683419 w 914400"/>
                    <a:gd name="connsiteY12" fmla="*/ 621506 h 788194"/>
                    <a:gd name="connsiteX13" fmla="*/ 561975 w 914400"/>
                    <a:gd name="connsiteY13" fmla="*/ 538162 h 788194"/>
                    <a:gd name="connsiteX14" fmla="*/ 500063 w 914400"/>
                    <a:gd name="connsiteY14" fmla="*/ 631031 h 788194"/>
                    <a:gd name="connsiteX15" fmla="*/ 428625 w 914400"/>
                    <a:gd name="connsiteY15" fmla="*/ 557212 h 788194"/>
                    <a:gd name="connsiteX16" fmla="*/ 385763 w 914400"/>
                    <a:gd name="connsiteY16" fmla="*/ 716756 h 788194"/>
                    <a:gd name="connsiteX17" fmla="*/ 309563 w 914400"/>
                    <a:gd name="connsiteY17" fmla="*/ 714375 h 788194"/>
                    <a:gd name="connsiteX18" fmla="*/ 114300 w 914400"/>
                    <a:gd name="connsiteY18" fmla="*/ 788194 h 788194"/>
                    <a:gd name="connsiteX19" fmla="*/ 119063 w 914400"/>
                    <a:gd name="connsiteY19" fmla="*/ 759619 h 788194"/>
                    <a:gd name="connsiteX20" fmla="*/ 164307 w 914400"/>
                    <a:gd name="connsiteY20" fmla="*/ 678656 h 788194"/>
                    <a:gd name="connsiteX21" fmla="*/ 161925 w 914400"/>
                    <a:gd name="connsiteY21" fmla="*/ 657225 h 788194"/>
                    <a:gd name="connsiteX22" fmla="*/ 152400 w 914400"/>
                    <a:gd name="connsiteY22" fmla="*/ 638175 h 788194"/>
                    <a:gd name="connsiteX23" fmla="*/ 150019 w 914400"/>
                    <a:gd name="connsiteY23" fmla="*/ 628650 h 788194"/>
                    <a:gd name="connsiteX24" fmla="*/ 142875 w 914400"/>
                    <a:gd name="connsiteY24" fmla="*/ 623887 h 788194"/>
                    <a:gd name="connsiteX25" fmla="*/ 138113 w 914400"/>
                    <a:gd name="connsiteY25" fmla="*/ 616744 h 788194"/>
                    <a:gd name="connsiteX26" fmla="*/ 130969 w 914400"/>
                    <a:gd name="connsiteY26" fmla="*/ 611981 h 788194"/>
                    <a:gd name="connsiteX27" fmla="*/ 128588 w 914400"/>
                    <a:gd name="connsiteY27" fmla="*/ 609600 h 788194"/>
                    <a:gd name="connsiteX28" fmla="*/ 0 w 914400"/>
                    <a:gd name="connsiteY28" fmla="*/ 485775 h 78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14400" h="788194">
                      <a:moveTo>
                        <a:pt x="0" y="485775"/>
                      </a:moveTo>
                      <a:lnTo>
                        <a:pt x="147638" y="383381"/>
                      </a:lnTo>
                      <a:lnTo>
                        <a:pt x="238125" y="171450"/>
                      </a:lnTo>
                      <a:lnTo>
                        <a:pt x="354807" y="219075"/>
                      </a:lnTo>
                      <a:lnTo>
                        <a:pt x="502444" y="130969"/>
                      </a:lnTo>
                      <a:lnTo>
                        <a:pt x="576263" y="0"/>
                      </a:lnTo>
                      <a:lnTo>
                        <a:pt x="631032" y="42862"/>
                      </a:lnTo>
                      <a:lnTo>
                        <a:pt x="745332" y="273844"/>
                      </a:lnTo>
                      <a:lnTo>
                        <a:pt x="892969" y="271462"/>
                      </a:lnTo>
                      <a:lnTo>
                        <a:pt x="914400" y="338137"/>
                      </a:lnTo>
                      <a:lnTo>
                        <a:pt x="819150" y="592931"/>
                      </a:lnTo>
                      <a:lnTo>
                        <a:pt x="769144" y="571500"/>
                      </a:lnTo>
                      <a:lnTo>
                        <a:pt x="683419" y="621506"/>
                      </a:lnTo>
                      <a:lnTo>
                        <a:pt x="561975" y="538162"/>
                      </a:lnTo>
                      <a:lnTo>
                        <a:pt x="500063" y="631031"/>
                      </a:lnTo>
                      <a:lnTo>
                        <a:pt x="428625" y="557212"/>
                      </a:lnTo>
                      <a:lnTo>
                        <a:pt x="385763" y="716756"/>
                      </a:lnTo>
                      <a:lnTo>
                        <a:pt x="309563" y="714375"/>
                      </a:lnTo>
                      <a:lnTo>
                        <a:pt x="114300" y="788194"/>
                      </a:lnTo>
                      <a:lnTo>
                        <a:pt x="119063" y="759619"/>
                      </a:lnTo>
                      <a:lnTo>
                        <a:pt x="164307" y="678656"/>
                      </a:lnTo>
                      <a:cubicBezTo>
                        <a:pt x="163513" y="671512"/>
                        <a:pt x="163953" y="664121"/>
                        <a:pt x="161925" y="657225"/>
                      </a:cubicBezTo>
                      <a:cubicBezTo>
                        <a:pt x="159922" y="650414"/>
                        <a:pt x="152400" y="638175"/>
                        <a:pt x="152400" y="638175"/>
                      </a:cubicBezTo>
                      <a:cubicBezTo>
                        <a:pt x="151606" y="635000"/>
                        <a:pt x="151834" y="631373"/>
                        <a:pt x="150019" y="628650"/>
                      </a:cubicBezTo>
                      <a:cubicBezTo>
                        <a:pt x="148431" y="626269"/>
                        <a:pt x="144899" y="625911"/>
                        <a:pt x="142875" y="623887"/>
                      </a:cubicBezTo>
                      <a:cubicBezTo>
                        <a:pt x="140852" y="621864"/>
                        <a:pt x="140136" y="618767"/>
                        <a:pt x="138113" y="616744"/>
                      </a:cubicBezTo>
                      <a:cubicBezTo>
                        <a:pt x="136089" y="614720"/>
                        <a:pt x="133259" y="613698"/>
                        <a:pt x="130969" y="611981"/>
                      </a:cubicBezTo>
                      <a:cubicBezTo>
                        <a:pt x="130071" y="611308"/>
                        <a:pt x="129382" y="610394"/>
                        <a:pt x="128588" y="609600"/>
                      </a:cubicBezTo>
                      <a:lnTo>
                        <a:pt x="0" y="48577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11117" y="3760873"/>
                  <a:ext cx="926552" cy="511325"/>
                </a:xfrm>
                <a:custGeom>
                  <a:avLst/>
                  <a:gdLst>
                    <a:gd name="connsiteX0" fmla="*/ 0 w 926307"/>
                    <a:gd name="connsiteY0" fmla="*/ 235744 h 509588"/>
                    <a:gd name="connsiteX1" fmla="*/ 64294 w 926307"/>
                    <a:gd name="connsiteY1" fmla="*/ 95250 h 509588"/>
                    <a:gd name="connsiteX2" fmla="*/ 235744 w 926307"/>
                    <a:gd name="connsiteY2" fmla="*/ 38100 h 509588"/>
                    <a:gd name="connsiteX3" fmla="*/ 273844 w 926307"/>
                    <a:gd name="connsiteY3" fmla="*/ 0 h 509588"/>
                    <a:gd name="connsiteX4" fmla="*/ 404813 w 926307"/>
                    <a:gd name="connsiteY4" fmla="*/ 0 h 509588"/>
                    <a:gd name="connsiteX5" fmla="*/ 523875 w 926307"/>
                    <a:gd name="connsiteY5" fmla="*/ 19050 h 509588"/>
                    <a:gd name="connsiteX6" fmla="*/ 542925 w 926307"/>
                    <a:gd name="connsiteY6" fmla="*/ 47625 h 509588"/>
                    <a:gd name="connsiteX7" fmla="*/ 569119 w 926307"/>
                    <a:gd name="connsiteY7" fmla="*/ 171450 h 509588"/>
                    <a:gd name="connsiteX8" fmla="*/ 650082 w 926307"/>
                    <a:gd name="connsiteY8" fmla="*/ 233363 h 509588"/>
                    <a:gd name="connsiteX9" fmla="*/ 790575 w 926307"/>
                    <a:gd name="connsiteY9" fmla="*/ 157163 h 509588"/>
                    <a:gd name="connsiteX10" fmla="*/ 888207 w 926307"/>
                    <a:gd name="connsiteY10" fmla="*/ 166688 h 509588"/>
                    <a:gd name="connsiteX11" fmla="*/ 878682 w 926307"/>
                    <a:gd name="connsiteY11" fmla="*/ 335756 h 509588"/>
                    <a:gd name="connsiteX12" fmla="*/ 926307 w 926307"/>
                    <a:gd name="connsiteY12" fmla="*/ 454819 h 509588"/>
                    <a:gd name="connsiteX13" fmla="*/ 881063 w 926307"/>
                    <a:gd name="connsiteY13" fmla="*/ 464344 h 509588"/>
                    <a:gd name="connsiteX14" fmla="*/ 778669 w 926307"/>
                    <a:gd name="connsiteY14" fmla="*/ 404813 h 509588"/>
                    <a:gd name="connsiteX15" fmla="*/ 557213 w 926307"/>
                    <a:gd name="connsiteY15" fmla="*/ 500063 h 509588"/>
                    <a:gd name="connsiteX16" fmla="*/ 421482 w 926307"/>
                    <a:gd name="connsiteY16" fmla="*/ 407194 h 509588"/>
                    <a:gd name="connsiteX17" fmla="*/ 245269 w 926307"/>
                    <a:gd name="connsiteY17" fmla="*/ 431006 h 509588"/>
                    <a:gd name="connsiteX18" fmla="*/ 80963 w 926307"/>
                    <a:gd name="connsiteY18" fmla="*/ 509588 h 509588"/>
                    <a:gd name="connsiteX19" fmla="*/ 114300 w 926307"/>
                    <a:gd name="connsiteY19" fmla="*/ 419100 h 509588"/>
                    <a:gd name="connsiteX20" fmla="*/ 57150 w 926307"/>
                    <a:gd name="connsiteY20" fmla="*/ 271463 h 509588"/>
                    <a:gd name="connsiteX21" fmla="*/ 0 w 926307"/>
                    <a:gd name="connsiteY21" fmla="*/ 235744 h 50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26307" h="509588">
                      <a:moveTo>
                        <a:pt x="0" y="235744"/>
                      </a:moveTo>
                      <a:lnTo>
                        <a:pt x="64294" y="95250"/>
                      </a:lnTo>
                      <a:lnTo>
                        <a:pt x="235744" y="38100"/>
                      </a:lnTo>
                      <a:lnTo>
                        <a:pt x="273844" y="0"/>
                      </a:lnTo>
                      <a:lnTo>
                        <a:pt x="404813" y="0"/>
                      </a:lnTo>
                      <a:lnTo>
                        <a:pt x="523875" y="19050"/>
                      </a:lnTo>
                      <a:lnTo>
                        <a:pt x="542925" y="47625"/>
                      </a:lnTo>
                      <a:lnTo>
                        <a:pt x="569119" y="171450"/>
                      </a:lnTo>
                      <a:lnTo>
                        <a:pt x="650082" y="233363"/>
                      </a:lnTo>
                      <a:lnTo>
                        <a:pt x="790575" y="157163"/>
                      </a:lnTo>
                      <a:lnTo>
                        <a:pt x="888207" y="166688"/>
                      </a:lnTo>
                      <a:lnTo>
                        <a:pt x="878682" y="335756"/>
                      </a:lnTo>
                      <a:lnTo>
                        <a:pt x="926307" y="454819"/>
                      </a:lnTo>
                      <a:lnTo>
                        <a:pt x="881063" y="464344"/>
                      </a:lnTo>
                      <a:lnTo>
                        <a:pt x="778669" y="404813"/>
                      </a:lnTo>
                      <a:lnTo>
                        <a:pt x="557213" y="500063"/>
                      </a:lnTo>
                      <a:lnTo>
                        <a:pt x="421482" y="407194"/>
                      </a:lnTo>
                      <a:lnTo>
                        <a:pt x="245269" y="431006"/>
                      </a:lnTo>
                      <a:lnTo>
                        <a:pt x="80963" y="509588"/>
                      </a:lnTo>
                      <a:lnTo>
                        <a:pt x="114300" y="419100"/>
                      </a:lnTo>
                      <a:lnTo>
                        <a:pt x="57150" y="271463"/>
                      </a:lnTo>
                      <a:lnTo>
                        <a:pt x="0" y="23574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97434" y="3189392"/>
                  <a:ext cx="621040" cy="1072780"/>
                </a:xfrm>
                <a:custGeom>
                  <a:avLst/>
                  <a:gdLst>
                    <a:gd name="connsiteX0" fmla="*/ 50006 w 621506"/>
                    <a:gd name="connsiteY0" fmla="*/ 416719 h 1073944"/>
                    <a:gd name="connsiteX1" fmla="*/ 133350 w 621506"/>
                    <a:gd name="connsiteY1" fmla="*/ 381000 h 1073944"/>
                    <a:gd name="connsiteX2" fmla="*/ 202406 w 621506"/>
                    <a:gd name="connsiteY2" fmla="*/ 180975 h 1073944"/>
                    <a:gd name="connsiteX3" fmla="*/ 297656 w 621506"/>
                    <a:gd name="connsiteY3" fmla="*/ 178594 h 1073944"/>
                    <a:gd name="connsiteX4" fmla="*/ 338137 w 621506"/>
                    <a:gd name="connsiteY4" fmla="*/ 0 h 1073944"/>
                    <a:gd name="connsiteX5" fmla="*/ 619125 w 621506"/>
                    <a:gd name="connsiteY5" fmla="*/ 40481 h 1073944"/>
                    <a:gd name="connsiteX6" fmla="*/ 621506 w 621506"/>
                    <a:gd name="connsiteY6" fmla="*/ 257175 h 1073944"/>
                    <a:gd name="connsiteX7" fmla="*/ 502444 w 621506"/>
                    <a:gd name="connsiteY7" fmla="*/ 516731 h 1073944"/>
                    <a:gd name="connsiteX8" fmla="*/ 516731 w 621506"/>
                    <a:gd name="connsiteY8" fmla="*/ 671512 h 1073944"/>
                    <a:gd name="connsiteX9" fmla="*/ 523875 w 621506"/>
                    <a:gd name="connsiteY9" fmla="*/ 742950 h 1073944"/>
                    <a:gd name="connsiteX10" fmla="*/ 461962 w 621506"/>
                    <a:gd name="connsiteY10" fmla="*/ 897731 h 1073944"/>
                    <a:gd name="connsiteX11" fmla="*/ 447675 w 621506"/>
                    <a:gd name="connsiteY11" fmla="*/ 1073944 h 1073944"/>
                    <a:gd name="connsiteX12" fmla="*/ 378619 w 621506"/>
                    <a:gd name="connsiteY12" fmla="*/ 1014412 h 1073944"/>
                    <a:gd name="connsiteX13" fmla="*/ 247650 w 621506"/>
                    <a:gd name="connsiteY13" fmla="*/ 1031081 h 1073944"/>
                    <a:gd name="connsiteX14" fmla="*/ 147637 w 621506"/>
                    <a:gd name="connsiteY14" fmla="*/ 1028700 h 1073944"/>
                    <a:gd name="connsiteX15" fmla="*/ 97631 w 621506"/>
                    <a:gd name="connsiteY15" fmla="*/ 916781 h 1073944"/>
                    <a:gd name="connsiteX16" fmla="*/ 95250 w 621506"/>
                    <a:gd name="connsiteY16" fmla="*/ 731044 h 1073944"/>
                    <a:gd name="connsiteX17" fmla="*/ 0 w 621506"/>
                    <a:gd name="connsiteY17" fmla="*/ 511969 h 1073944"/>
                    <a:gd name="connsiteX18" fmla="*/ 50006 w 621506"/>
                    <a:gd name="connsiteY18" fmla="*/ 416719 h 107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21506" h="1073944">
                      <a:moveTo>
                        <a:pt x="50006" y="416719"/>
                      </a:moveTo>
                      <a:lnTo>
                        <a:pt x="133350" y="381000"/>
                      </a:lnTo>
                      <a:lnTo>
                        <a:pt x="202406" y="180975"/>
                      </a:lnTo>
                      <a:lnTo>
                        <a:pt x="297656" y="178594"/>
                      </a:lnTo>
                      <a:lnTo>
                        <a:pt x="338137" y="0"/>
                      </a:lnTo>
                      <a:lnTo>
                        <a:pt x="619125" y="40481"/>
                      </a:lnTo>
                      <a:cubicBezTo>
                        <a:pt x="619919" y="112712"/>
                        <a:pt x="620712" y="184944"/>
                        <a:pt x="621506" y="257175"/>
                      </a:cubicBezTo>
                      <a:lnTo>
                        <a:pt x="502444" y="516731"/>
                      </a:lnTo>
                      <a:lnTo>
                        <a:pt x="516731" y="671512"/>
                      </a:lnTo>
                      <a:lnTo>
                        <a:pt x="523875" y="742950"/>
                      </a:lnTo>
                      <a:lnTo>
                        <a:pt x="461962" y="897731"/>
                      </a:lnTo>
                      <a:lnTo>
                        <a:pt x="447675" y="1073944"/>
                      </a:lnTo>
                      <a:lnTo>
                        <a:pt x="378619" y="1014412"/>
                      </a:lnTo>
                      <a:lnTo>
                        <a:pt x="247650" y="1031081"/>
                      </a:lnTo>
                      <a:lnTo>
                        <a:pt x="147637" y="1028700"/>
                      </a:lnTo>
                      <a:lnTo>
                        <a:pt x="97631" y="916781"/>
                      </a:lnTo>
                      <a:cubicBezTo>
                        <a:pt x="96837" y="854869"/>
                        <a:pt x="96044" y="792956"/>
                        <a:pt x="95250" y="731044"/>
                      </a:cubicBezTo>
                      <a:lnTo>
                        <a:pt x="0" y="511969"/>
                      </a:lnTo>
                      <a:lnTo>
                        <a:pt x="50006" y="416719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Полилиния 31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35669" y="3216964"/>
                  <a:ext cx="560940" cy="1200611"/>
                </a:xfrm>
                <a:custGeom>
                  <a:avLst/>
                  <a:gdLst>
                    <a:gd name="connsiteX0" fmla="*/ 226218 w 561975"/>
                    <a:gd name="connsiteY0" fmla="*/ 33337 h 1200150"/>
                    <a:gd name="connsiteX1" fmla="*/ 352425 w 561975"/>
                    <a:gd name="connsiteY1" fmla="*/ 7144 h 1200150"/>
                    <a:gd name="connsiteX2" fmla="*/ 330993 w 561975"/>
                    <a:gd name="connsiteY2" fmla="*/ 152400 h 1200150"/>
                    <a:gd name="connsiteX3" fmla="*/ 457200 w 561975"/>
                    <a:gd name="connsiteY3" fmla="*/ 185737 h 1200150"/>
                    <a:gd name="connsiteX4" fmla="*/ 561975 w 561975"/>
                    <a:gd name="connsiteY4" fmla="*/ 188119 h 1200150"/>
                    <a:gd name="connsiteX5" fmla="*/ 514350 w 561975"/>
                    <a:gd name="connsiteY5" fmla="*/ 338137 h 1200150"/>
                    <a:gd name="connsiteX6" fmla="*/ 471487 w 561975"/>
                    <a:gd name="connsiteY6" fmla="*/ 407194 h 1200150"/>
                    <a:gd name="connsiteX7" fmla="*/ 366712 w 561975"/>
                    <a:gd name="connsiteY7" fmla="*/ 504825 h 1200150"/>
                    <a:gd name="connsiteX8" fmla="*/ 357187 w 561975"/>
                    <a:gd name="connsiteY8" fmla="*/ 576262 h 1200150"/>
                    <a:gd name="connsiteX9" fmla="*/ 378618 w 561975"/>
                    <a:gd name="connsiteY9" fmla="*/ 614362 h 1200150"/>
                    <a:gd name="connsiteX10" fmla="*/ 333375 w 561975"/>
                    <a:gd name="connsiteY10" fmla="*/ 776287 h 1200150"/>
                    <a:gd name="connsiteX11" fmla="*/ 388143 w 561975"/>
                    <a:gd name="connsiteY11" fmla="*/ 845344 h 1200150"/>
                    <a:gd name="connsiteX12" fmla="*/ 390525 w 561975"/>
                    <a:gd name="connsiteY12" fmla="*/ 921544 h 1200150"/>
                    <a:gd name="connsiteX13" fmla="*/ 471487 w 561975"/>
                    <a:gd name="connsiteY13" fmla="*/ 916781 h 1200150"/>
                    <a:gd name="connsiteX14" fmla="*/ 421481 w 561975"/>
                    <a:gd name="connsiteY14" fmla="*/ 1083469 h 1200150"/>
                    <a:gd name="connsiteX15" fmla="*/ 452437 w 561975"/>
                    <a:gd name="connsiteY15" fmla="*/ 1200150 h 1200150"/>
                    <a:gd name="connsiteX16" fmla="*/ 245268 w 561975"/>
                    <a:gd name="connsiteY16" fmla="*/ 1121569 h 1200150"/>
                    <a:gd name="connsiteX17" fmla="*/ 0 w 561975"/>
                    <a:gd name="connsiteY17" fmla="*/ 1166812 h 1200150"/>
                    <a:gd name="connsiteX18" fmla="*/ 16668 w 561975"/>
                    <a:gd name="connsiteY18" fmla="*/ 1016794 h 1200150"/>
                    <a:gd name="connsiteX19" fmla="*/ 26193 w 561975"/>
                    <a:gd name="connsiteY19" fmla="*/ 885825 h 1200150"/>
                    <a:gd name="connsiteX20" fmla="*/ 90487 w 561975"/>
                    <a:gd name="connsiteY20" fmla="*/ 719137 h 1200150"/>
                    <a:gd name="connsiteX21" fmla="*/ 76200 w 561975"/>
                    <a:gd name="connsiteY21" fmla="*/ 483394 h 1200150"/>
                    <a:gd name="connsiteX22" fmla="*/ 188118 w 561975"/>
                    <a:gd name="connsiteY22" fmla="*/ 226219 h 1200150"/>
                    <a:gd name="connsiteX23" fmla="*/ 183356 w 561975"/>
                    <a:gd name="connsiteY23" fmla="*/ 0 h 1200150"/>
                    <a:gd name="connsiteX24" fmla="*/ 226218 w 561975"/>
                    <a:gd name="connsiteY24" fmla="*/ 33337 h 120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1975" h="1200150">
                      <a:moveTo>
                        <a:pt x="226218" y="33337"/>
                      </a:moveTo>
                      <a:lnTo>
                        <a:pt x="352425" y="7144"/>
                      </a:lnTo>
                      <a:lnTo>
                        <a:pt x="330993" y="152400"/>
                      </a:lnTo>
                      <a:lnTo>
                        <a:pt x="457200" y="185737"/>
                      </a:lnTo>
                      <a:lnTo>
                        <a:pt x="561975" y="188119"/>
                      </a:lnTo>
                      <a:lnTo>
                        <a:pt x="514350" y="338137"/>
                      </a:lnTo>
                      <a:lnTo>
                        <a:pt x="471487" y="407194"/>
                      </a:lnTo>
                      <a:lnTo>
                        <a:pt x="366712" y="504825"/>
                      </a:lnTo>
                      <a:lnTo>
                        <a:pt x="357187" y="576262"/>
                      </a:lnTo>
                      <a:lnTo>
                        <a:pt x="378618" y="614362"/>
                      </a:lnTo>
                      <a:lnTo>
                        <a:pt x="333375" y="776287"/>
                      </a:lnTo>
                      <a:lnTo>
                        <a:pt x="388143" y="845344"/>
                      </a:lnTo>
                      <a:lnTo>
                        <a:pt x="390525" y="921544"/>
                      </a:lnTo>
                      <a:lnTo>
                        <a:pt x="471487" y="916781"/>
                      </a:lnTo>
                      <a:lnTo>
                        <a:pt x="421481" y="1083469"/>
                      </a:lnTo>
                      <a:lnTo>
                        <a:pt x="452437" y="1200150"/>
                      </a:lnTo>
                      <a:lnTo>
                        <a:pt x="245268" y="1121569"/>
                      </a:lnTo>
                      <a:lnTo>
                        <a:pt x="0" y="1166812"/>
                      </a:lnTo>
                      <a:lnTo>
                        <a:pt x="16668" y="1016794"/>
                      </a:lnTo>
                      <a:lnTo>
                        <a:pt x="26193" y="885825"/>
                      </a:lnTo>
                      <a:lnTo>
                        <a:pt x="90487" y="719137"/>
                      </a:lnTo>
                      <a:lnTo>
                        <a:pt x="76200" y="483394"/>
                      </a:lnTo>
                      <a:lnTo>
                        <a:pt x="188118" y="226219"/>
                      </a:lnTo>
                      <a:lnTo>
                        <a:pt x="183356" y="0"/>
                      </a:lnTo>
                      <a:lnTo>
                        <a:pt x="226218" y="33337"/>
                      </a:ln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33" name="Полилиния 32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28647" y="4169433"/>
                  <a:ext cx="721208" cy="448662"/>
                </a:xfrm>
                <a:custGeom>
                  <a:avLst/>
                  <a:gdLst>
                    <a:gd name="connsiteX0" fmla="*/ 0 w 721519"/>
                    <a:gd name="connsiteY0" fmla="*/ 214312 h 447675"/>
                    <a:gd name="connsiteX1" fmla="*/ 42863 w 721519"/>
                    <a:gd name="connsiteY1" fmla="*/ 178594 h 447675"/>
                    <a:gd name="connsiteX2" fmla="*/ 66675 w 721519"/>
                    <a:gd name="connsiteY2" fmla="*/ 95250 h 447675"/>
                    <a:gd name="connsiteX3" fmla="*/ 235744 w 721519"/>
                    <a:gd name="connsiteY3" fmla="*/ 16669 h 447675"/>
                    <a:gd name="connsiteX4" fmla="*/ 404813 w 721519"/>
                    <a:gd name="connsiteY4" fmla="*/ 0 h 447675"/>
                    <a:gd name="connsiteX5" fmla="*/ 547688 w 721519"/>
                    <a:gd name="connsiteY5" fmla="*/ 97631 h 447675"/>
                    <a:gd name="connsiteX6" fmla="*/ 661988 w 721519"/>
                    <a:gd name="connsiteY6" fmla="*/ 40481 h 447675"/>
                    <a:gd name="connsiteX7" fmla="*/ 721519 w 721519"/>
                    <a:gd name="connsiteY7" fmla="*/ 119062 h 447675"/>
                    <a:gd name="connsiteX8" fmla="*/ 640556 w 721519"/>
                    <a:gd name="connsiteY8" fmla="*/ 254794 h 447675"/>
                    <a:gd name="connsiteX9" fmla="*/ 616744 w 721519"/>
                    <a:gd name="connsiteY9" fmla="*/ 245269 h 447675"/>
                    <a:gd name="connsiteX10" fmla="*/ 526256 w 721519"/>
                    <a:gd name="connsiteY10" fmla="*/ 361950 h 447675"/>
                    <a:gd name="connsiteX11" fmla="*/ 531019 w 721519"/>
                    <a:gd name="connsiteY11" fmla="*/ 428625 h 447675"/>
                    <a:gd name="connsiteX12" fmla="*/ 521494 w 721519"/>
                    <a:gd name="connsiteY12" fmla="*/ 447675 h 447675"/>
                    <a:gd name="connsiteX13" fmla="*/ 414338 w 721519"/>
                    <a:gd name="connsiteY13" fmla="*/ 411956 h 447675"/>
                    <a:gd name="connsiteX14" fmla="*/ 283369 w 721519"/>
                    <a:gd name="connsiteY14" fmla="*/ 390525 h 447675"/>
                    <a:gd name="connsiteX15" fmla="*/ 130969 w 721519"/>
                    <a:gd name="connsiteY15" fmla="*/ 400050 h 447675"/>
                    <a:gd name="connsiteX16" fmla="*/ 126206 w 721519"/>
                    <a:gd name="connsiteY16" fmla="*/ 257175 h 447675"/>
                    <a:gd name="connsiteX17" fmla="*/ 0 w 721519"/>
                    <a:gd name="connsiteY17" fmla="*/ 214312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1519" h="447675">
                      <a:moveTo>
                        <a:pt x="0" y="214312"/>
                      </a:moveTo>
                      <a:lnTo>
                        <a:pt x="42863" y="178594"/>
                      </a:lnTo>
                      <a:lnTo>
                        <a:pt x="66675" y="95250"/>
                      </a:lnTo>
                      <a:lnTo>
                        <a:pt x="235744" y="16669"/>
                      </a:lnTo>
                      <a:lnTo>
                        <a:pt x="404813" y="0"/>
                      </a:lnTo>
                      <a:lnTo>
                        <a:pt x="547688" y="97631"/>
                      </a:lnTo>
                      <a:lnTo>
                        <a:pt x="661988" y="40481"/>
                      </a:lnTo>
                      <a:lnTo>
                        <a:pt x="721519" y="119062"/>
                      </a:lnTo>
                      <a:lnTo>
                        <a:pt x="640556" y="254794"/>
                      </a:lnTo>
                      <a:lnTo>
                        <a:pt x="616744" y="245269"/>
                      </a:lnTo>
                      <a:lnTo>
                        <a:pt x="526256" y="361950"/>
                      </a:lnTo>
                      <a:lnTo>
                        <a:pt x="531019" y="428625"/>
                      </a:lnTo>
                      <a:lnTo>
                        <a:pt x="521494" y="447675"/>
                      </a:lnTo>
                      <a:lnTo>
                        <a:pt x="414338" y="411956"/>
                      </a:lnTo>
                      <a:lnTo>
                        <a:pt x="283369" y="390525"/>
                      </a:lnTo>
                      <a:lnTo>
                        <a:pt x="130969" y="400050"/>
                      </a:lnTo>
                      <a:lnTo>
                        <a:pt x="126206" y="257175"/>
                      </a:lnTo>
                      <a:lnTo>
                        <a:pt x="0" y="21431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" name="Полилиния 33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09943" y="3948861"/>
                  <a:ext cx="821376" cy="566468"/>
                </a:xfrm>
                <a:custGeom>
                  <a:avLst/>
                  <a:gdLst>
                    <a:gd name="connsiteX0" fmla="*/ 150018 w 819150"/>
                    <a:gd name="connsiteY0" fmla="*/ 497681 h 569118"/>
                    <a:gd name="connsiteX1" fmla="*/ 138112 w 819150"/>
                    <a:gd name="connsiteY1" fmla="*/ 440531 h 569118"/>
                    <a:gd name="connsiteX2" fmla="*/ 23812 w 819150"/>
                    <a:gd name="connsiteY2" fmla="*/ 404812 h 569118"/>
                    <a:gd name="connsiteX3" fmla="*/ 0 w 819150"/>
                    <a:gd name="connsiteY3" fmla="*/ 240506 h 569118"/>
                    <a:gd name="connsiteX4" fmla="*/ 190500 w 819150"/>
                    <a:gd name="connsiteY4" fmla="*/ 171450 h 569118"/>
                    <a:gd name="connsiteX5" fmla="*/ 271462 w 819150"/>
                    <a:gd name="connsiteY5" fmla="*/ 176212 h 569118"/>
                    <a:gd name="connsiteX6" fmla="*/ 309562 w 819150"/>
                    <a:gd name="connsiteY6" fmla="*/ 21431 h 569118"/>
                    <a:gd name="connsiteX7" fmla="*/ 383381 w 819150"/>
                    <a:gd name="connsiteY7" fmla="*/ 85725 h 569118"/>
                    <a:gd name="connsiteX8" fmla="*/ 445293 w 819150"/>
                    <a:gd name="connsiteY8" fmla="*/ 0 h 569118"/>
                    <a:gd name="connsiteX9" fmla="*/ 569118 w 819150"/>
                    <a:gd name="connsiteY9" fmla="*/ 83343 h 569118"/>
                    <a:gd name="connsiteX10" fmla="*/ 654843 w 819150"/>
                    <a:gd name="connsiteY10" fmla="*/ 23812 h 569118"/>
                    <a:gd name="connsiteX11" fmla="*/ 764381 w 819150"/>
                    <a:gd name="connsiteY11" fmla="*/ 80962 h 569118"/>
                    <a:gd name="connsiteX12" fmla="*/ 819150 w 819150"/>
                    <a:gd name="connsiteY12" fmla="*/ 233362 h 569118"/>
                    <a:gd name="connsiteX13" fmla="*/ 757237 w 819150"/>
                    <a:gd name="connsiteY13" fmla="*/ 402431 h 569118"/>
                    <a:gd name="connsiteX14" fmla="*/ 723900 w 819150"/>
                    <a:gd name="connsiteY14" fmla="*/ 433387 h 569118"/>
                    <a:gd name="connsiteX15" fmla="*/ 673893 w 819150"/>
                    <a:gd name="connsiteY15" fmla="*/ 461962 h 569118"/>
                    <a:gd name="connsiteX16" fmla="*/ 597693 w 819150"/>
                    <a:gd name="connsiteY16" fmla="*/ 564356 h 569118"/>
                    <a:gd name="connsiteX17" fmla="*/ 519112 w 819150"/>
                    <a:gd name="connsiteY17" fmla="*/ 569118 h 569118"/>
                    <a:gd name="connsiteX18" fmla="*/ 295275 w 819150"/>
                    <a:gd name="connsiteY18" fmla="*/ 485775 h 569118"/>
                    <a:gd name="connsiteX19" fmla="*/ 150018 w 819150"/>
                    <a:gd name="connsiteY19" fmla="*/ 497681 h 569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9150" h="569118">
                      <a:moveTo>
                        <a:pt x="150018" y="497681"/>
                      </a:moveTo>
                      <a:lnTo>
                        <a:pt x="138112" y="440531"/>
                      </a:lnTo>
                      <a:lnTo>
                        <a:pt x="23812" y="404812"/>
                      </a:lnTo>
                      <a:lnTo>
                        <a:pt x="0" y="240506"/>
                      </a:lnTo>
                      <a:lnTo>
                        <a:pt x="190500" y="171450"/>
                      </a:lnTo>
                      <a:lnTo>
                        <a:pt x="271462" y="176212"/>
                      </a:lnTo>
                      <a:lnTo>
                        <a:pt x="309562" y="21431"/>
                      </a:lnTo>
                      <a:lnTo>
                        <a:pt x="383381" y="85725"/>
                      </a:lnTo>
                      <a:lnTo>
                        <a:pt x="445293" y="0"/>
                      </a:lnTo>
                      <a:lnTo>
                        <a:pt x="569118" y="83343"/>
                      </a:lnTo>
                      <a:lnTo>
                        <a:pt x="654843" y="23812"/>
                      </a:lnTo>
                      <a:lnTo>
                        <a:pt x="764381" y="80962"/>
                      </a:lnTo>
                      <a:lnTo>
                        <a:pt x="819150" y="233362"/>
                      </a:lnTo>
                      <a:lnTo>
                        <a:pt x="757237" y="402431"/>
                      </a:lnTo>
                      <a:lnTo>
                        <a:pt x="723900" y="433387"/>
                      </a:lnTo>
                      <a:lnTo>
                        <a:pt x="673893" y="461962"/>
                      </a:lnTo>
                      <a:lnTo>
                        <a:pt x="597693" y="564356"/>
                      </a:lnTo>
                      <a:lnTo>
                        <a:pt x="519112" y="569118"/>
                      </a:lnTo>
                      <a:lnTo>
                        <a:pt x="295275" y="485775"/>
                      </a:lnTo>
                      <a:lnTo>
                        <a:pt x="150018" y="497681"/>
                      </a:ln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35" name="Полилиния 34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72224" y="4166926"/>
                  <a:ext cx="573461" cy="621611"/>
                </a:xfrm>
                <a:custGeom>
                  <a:avLst/>
                  <a:gdLst>
                    <a:gd name="connsiteX0" fmla="*/ 0 w 573881"/>
                    <a:gd name="connsiteY0" fmla="*/ 254794 h 621507"/>
                    <a:gd name="connsiteX1" fmla="*/ 64293 w 573881"/>
                    <a:gd name="connsiteY1" fmla="*/ 283369 h 621507"/>
                    <a:gd name="connsiteX2" fmla="*/ 119062 w 573881"/>
                    <a:gd name="connsiteY2" fmla="*/ 395288 h 621507"/>
                    <a:gd name="connsiteX3" fmla="*/ 121443 w 573881"/>
                    <a:gd name="connsiteY3" fmla="*/ 469107 h 621507"/>
                    <a:gd name="connsiteX4" fmla="*/ 140493 w 573881"/>
                    <a:gd name="connsiteY4" fmla="*/ 528638 h 621507"/>
                    <a:gd name="connsiteX5" fmla="*/ 207168 w 573881"/>
                    <a:gd name="connsiteY5" fmla="*/ 621507 h 621507"/>
                    <a:gd name="connsiteX6" fmla="*/ 340518 w 573881"/>
                    <a:gd name="connsiteY6" fmla="*/ 559594 h 621507"/>
                    <a:gd name="connsiteX7" fmla="*/ 307181 w 573881"/>
                    <a:gd name="connsiteY7" fmla="*/ 545307 h 621507"/>
                    <a:gd name="connsiteX8" fmla="*/ 311943 w 573881"/>
                    <a:gd name="connsiteY8" fmla="*/ 476250 h 621507"/>
                    <a:gd name="connsiteX9" fmla="*/ 452437 w 573881"/>
                    <a:gd name="connsiteY9" fmla="*/ 288132 h 621507"/>
                    <a:gd name="connsiteX10" fmla="*/ 559593 w 573881"/>
                    <a:gd name="connsiteY10" fmla="*/ 245269 h 621507"/>
                    <a:gd name="connsiteX11" fmla="*/ 573881 w 573881"/>
                    <a:gd name="connsiteY11" fmla="*/ 97632 h 621507"/>
                    <a:gd name="connsiteX12" fmla="*/ 502443 w 573881"/>
                    <a:gd name="connsiteY12" fmla="*/ 38100 h 621507"/>
                    <a:gd name="connsiteX13" fmla="*/ 378618 w 573881"/>
                    <a:gd name="connsiteY13" fmla="*/ 54769 h 621507"/>
                    <a:gd name="connsiteX14" fmla="*/ 266700 w 573881"/>
                    <a:gd name="connsiteY14" fmla="*/ 47625 h 621507"/>
                    <a:gd name="connsiteX15" fmla="*/ 223837 w 573881"/>
                    <a:gd name="connsiteY15" fmla="*/ 61913 h 621507"/>
                    <a:gd name="connsiteX16" fmla="*/ 114300 w 573881"/>
                    <a:gd name="connsiteY16" fmla="*/ 0 h 621507"/>
                    <a:gd name="connsiteX17" fmla="*/ 9525 w 573881"/>
                    <a:gd name="connsiteY17" fmla="*/ 45244 h 621507"/>
                    <a:gd name="connsiteX18" fmla="*/ 71437 w 573881"/>
                    <a:gd name="connsiteY18" fmla="*/ 114300 h 621507"/>
                    <a:gd name="connsiteX19" fmla="*/ 0 w 573881"/>
                    <a:gd name="connsiteY19" fmla="*/ 254794 h 62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3881" h="621507">
                      <a:moveTo>
                        <a:pt x="0" y="254794"/>
                      </a:moveTo>
                      <a:lnTo>
                        <a:pt x="64293" y="283369"/>
                      </a:lnTo>
                      <a:lnTo>
                        <a:pt x="119062" y="395288"/>
                      </a:lnTo>
                      <a:cubicBezTo>
                        <a:pt x="119856" y="419894"/>
                        <a:pt x="120649" y="444501"/>
                        <a:pt x="121443" y="469107"/>
                      </a:cubicBezTo>
                      <a:lnTo>
                        <a:pt x="140493" y="528638"/>
                      </a:lnTo>
                      <a:lnTo>
                        <a:pt x="207168" y="621507"/>
                      </a:lnTo>
                      <a:lnTo>
                        <a:pt x="340518" y="559594"/>
                      </a:lnTo>
                      <a:lnTo>
                        <a:pt x="307181" y="545307"/>
                      </a:lnTo>
                      <a:lnTo>
                        <a:pt x="311943" y="476250"/>
                      </a:lnTo>
                      <a:lnTo>
                        <a:pt x="452437" y="288132"/>
                      </a:lnTo>
                      <a:lnTo>
                        <a:pt x="559593" y="245269"/>
                      </a:lnTo>
                      <a:lnTo>
                        <a:pt x="573881" y="97632"/>
                      </a:lnTo>
                      <a:lnTo>
                        <a:pt x="502443" y="38100"/>
                      </a:lnTo>
                      <a:lnTo>
                        <a:pt x="378618" y="54769"/>
                      </a:lnTo>
                      <a:lnTo>
                        <a:pt x="266700" y="47625"/>
                      </a:lnTo>
                      <a:lnTo>
                        <a:pt x="223837" y="61913"/>
                      </a:lnTo>
                      <a:lnTo>
                        <a:pt x="114300" y="0"/>
                      </a:lnTo>
                      <a:lnTo>
                        <a:pt x="9525" y="45244"/>
                      </a:lnTo>
                      <a:lnTo>
                        <a:pt x="71437" y="114300"/>
                      </a:lnTo>
                      <a:lnTo>
                        <a:pt x="0" y="254794"/>
                      </a:ln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36" name="Полилиния 35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82744" y="4339875"/>
                  <a:ext cx="721208" cy="726884"/>
                </a:xfrm>
                <a:custGeom>
                  <a:avLst/>
                  <a:gdLst>
                    <a:gd name="connsiteX0" fmla="*/ 228600 w 723900"/>
                    <a:gd name="connsiteY0" fmla="*/ 726281 h 726281"/>
                    <a:gd name="connsiteX1" fmla="*/ 130969 w 723900"/>
                    <a:gd name="connsiteY1" fmla="*/ 642937 h 726281"/>
                    <a:gd name="connsiteX2" fmla="*/ 173831 w 723900"/>
                    <a:gd name="connsiteY2" fmla="*/ 557212 h 726281"/>
                    <a:gd name="connsiteX3" fmla="*/ 150019 w 723900"/>
                    <a:gd name="connsiteY3" fmla="*/ 461962 h 726281"/>
                    <a:gd name="connsiteX4" fmla="*/ 0 w 723900"/>
                    <a:gd name="connsiteY4" fmla="*/ 371475 h 726281"/>
                    <a:gd name="connsiteX5" fmla="*/ 2381 w 723900"/>
                    <a:gd name="connsiteY5" fmla="*/ 295275 h 726281"/>
                    <a:gd name="connsiteX6" fmla="*/ 140494 w 723900"/>
                    <a:gd name="connsiteY6" fmla="*/ 119062 h 726281"/>
                    <a:gd name="connsiteX7" fmla="*/ 254794 w 723900"/>
                    <a:gd name="connsiteY7" fmla="*/ 69056 h 726281"/>
                    <a:gd name="connsiteX8" fmla="*/ 259556 w 723900"/>
                    <a:gd name="connsiteY8" fmla="*/ 38100 h 726281"/>
                    <a:gd name="connsiteX9" fmla="*/ 504825 w 723900"/>
                    <a:gd name="connsiteY9" fmla="*/ 0 h 726281"/>
                    <a:gd name="connsiteX10" fmla="*/ 702469 w 723900"/>
                    <a:gd name="connsiteY10" fmla="*/ 76200 h 726281"/>
                    <a:gd name="connsiteX11" fmla="*/ 723900 w 723900"/>
                    <a:gd name="connsiteY11" fmla="*/ 159543 h 726281"/>
                    <a:gd name="connsiteX12" fmla="*/ 711994 w 723900"/>
                    <a:gd name="connsiteY12" fmla="*/ 295275 h 726281"/>
                    <a:gd name="connsiteX13" fmla="*/ 671513 w 723900"/>
                    <a:gd name="connsiteY13" fmla="*/ 419100 h 726281"/>
                    <a:gd name="connsiteX14" fmla="*/ 633413 w 723900"/>
                    <a:gd name="connsiteY14" fmla="*/ 504825 h 726281"/>
                    <a:gd name="connsiteX15" fmla="*/ 461963 w 723900"/>
                    <a:gd name="connsiteY15" fmla="*/ 588168 h 726281"/>
                    <a:gd name="connsiteX16" fmla="*/ 247650 w 723900"/>
                    <a:gd name="connsiteY16" fmla="*/ 619125 h 726281"/>
                    <a:gd name="connsiteX17" fmla="*/ 228600 w 723900"/>
                    <a:gd name="connsiteY17" fmla="*/ 726281 h 72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3900" h="726281">
                      <a:moveTo>
                        <a:pt x="228600" y="726281"/>
                      </a:moveTo>
                      <a:lnTo>
                        <a:pt x="130969" y="642937"/>
                      </a:lnTo>
                      <a:lnTo>
                        <a:pt x="173831" y="557212"/>
                      </a:lnTo>
                      <a:lnTo>
                        <a:pt x="150019" y="461962"/>
                      </a:lnTo>
                      <a:lnTo>
                        <a:pt x="0" y="371475"/>
                      </a:lnTo>
                      <a:cubicBezTo>
                        <a:pt x="794" y="346075"/>
                        <a:pt x="1587" y="320675"/>
                        <a:pt x="2381" y="295275"/>
                      </a:cubicBezTo>
                      <a:lnTo>
                        <a:pt x="140494" y="119062"/>
                      </a:lnTo>
                      <a:lnTo>
                        <a:pt x="254794" y="69056"/>
                      </a:lnTo>
                      <a:lnTo>
                        <a:pt x="259556" y="38100"/>
                      </a:lnTo>
                      <a:lnTo>
                        <a:pt x="504825" y="0"/>
                      </a:lnTo>
                      <a:lnTo>
                        <a:pt x="702469" y="76200"/>
                      </a:lnTo>
                      <a:lnTo>
                        <a:pt x="723900" y="159543"/>
                      </a:lnTo>
                      <a:lnTo>
                        <a:pt x="711994" y="295275"/>
                      </a:lnTo>
                      <a:lnTo>
                        <a:pt x="671513" y="419100"/>
                      </a:lnTo>
                      <a:lnTo>
                        <a:pt x="633413" y="504825"/>
                      </a:lnTo>
                      <a:lnTo>
                        <a:pt x="461963" y="588168"/>
                      </a:lnTo>
                      <a:lnTo>
                        <a:pt x="247650" y="619125"/>
                      </a:lnTo>
                      <a:lnTo>
                        <a:pt x="228600" y="726281"/>
                      </a:ln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37" name="Полилиния 36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45840" y="4379979"/>
                  <a:ext cx="783814" cy="847196"/>
                </a:xfrm>
                <a:custGeom>
                  <a:avLst/>
                  <a:gdLst>
                    <a:gd name="connsiteX0" fmla="*/ 95250 w 785812"/>
                    <a:gd name="connsiteY0" fmla="*/ 545306 h 845344"/>
                    <a:gd name="connsiteX1" fmla="*/ 0 w 785812"/>
                    <a:gd name="connsiteY1" fmla="*/ 488156 h 845344"/>
                    <a:gd name="connsiteX2" fmla="*/ 76200 w 785812"/>
                    <a:gd name="connsiteY2" fmla="*/ 431006 h 845344"/>
                    <a:gd name="connsiteX3" fmla="*/ 97631 w 785812"/>
                    <a:gd name="connsiteY3" fmla="*/ 383381 h 845344"/>
                    <a:gd name="connsiteX4" fmla="*/ 59531 w 785812"/>
                    <a:gd name="connsiteY4" fmla="*/ 138113 h 845344"/>
                    <a:gd name="connsiteX5" fmla="*/ 145256 w 785812"/>
                    <a:gd name="connsiteY5" fmla="*/ 19050 h 845344"/>
                    <a:gd name="connsiteX6" fmla="*/ 185737 w 785812"/>
                    <a:gd name="connsiteY6" fmla="*/ 0 h 845344"/>
                    <a:gd name="connsiteX7" fmla="*/ 311944 w 785812"/>
                    <a:gd name="connsiteY7" fmla="*/ 50006 h 845344"/>
                    <a:gd name="connsiteX8" fmla="*/ 311944 w 785812"/>
                    <a:gd name="connsiteY8" fmla="*/ 166688 h 845344"/>
                    <a:gd name="connsiteX9" fmla="*/ 316706 w 785812"/>
                    <a:gd name="connsiteY9" fmla="*/ 183356 h 845344"/>
                    <a:gd name="connsiteX10" fmla="*/ 464344 w 785812"/>
                    <a:gd name="connsiteY10" fmla="*/ 178594 h 845344"/>
                    <a:gd name="connsiteX11" fmla="*/ 600075 w 785812"/>
                    <a:gd name="connsiteY11" fmla="*/ 202406 h 845344"/>
                    <a:gd name="connsiteX12" fmla="*/ 707231 w 785812"/>
                    <a:gd name="connsiteY12" fmla="*/ 238125 h 845344"/>
                    <a:gd name="connsiteX13" fmla="*/ 595312 w 785812"/>
                    <a:gd name="connsiteY13" fmla="*/ 304800 h 845344"/>
                    <a:gd name="connsiteX14" fmla="*/ 611981 w 785812"/>
                    <a:gd name="connsiteY14" fmla="*/ 426244 h 845344"/>
                    <a:gd name="connsiteX15" fmla="*/ 731044 w 785812"/>
                    <a:gd name="connsiteY15" fmla="*/ 652463 h 845344"/>
                    <a:gd name="connsiteX16" fmla="*/ 785812 w 785812"/>
                    <a:gd name="connsiteY16" fmla="*/ 845344 h 845344"/>
                    <a:gd name="connsiteX17" fmla="*/ 711994 w 785812"/>
                    <a:gd name="connsiteY17" fmla="*/ 804863 h 845344"/>
                    <a:gd name="connsiteX18" fmla="*/ 588169 w 785812"/>
                    <a:gd name="connsiteY18" fmla="*/ 845344 h 845344"/>
                    <a:gd name="connsiteX19" fmla="*/ 561975 w 785812"/>
                    <a:gd name="connsiteY19" fmla="*/ 709613 h 845344"/>
                    <a:gd name="connsiteX20" fmla="*/ 485775 w 785812"/>
                    <a:gd name="connsiteY20" fmla="*/ 700088 h 845344"/>
                    <a:gd name="connsiteX21" fmla="*/ 419100 w 785812"/>
                    <a:gd name="connsiteY21" fmla="*/ 621506 h 845344"/>
                    <a:gd name="connsiteX22" fmla="*/ 292894 w 785812"/>
                    <a:gd name="connsiteY22" fmla="*/ 552450 h 845344"/>
                    <a:gd name="connsiteX23" fmla="*/ 183356 w 785812"/>
                    <a:gd name="connsiteY23" fmla="*/ 497681 h 845344"/>
                    <a:gd name="connsiteX24" fmla="*/ 95250 w 785812"/>
                    <a:gd name="connsiteY24" fmla="*/ 545306 h 845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85812" h="845344">
                      <a:moveTo>
                        <a:pt x="95250" y="545306"/>
                      </a:moveTo>
                      <a:lnTo>
                        <a:pt x="0" y="488156"/>
                      </a:lnTo>
                      <a:lnTo>
                        <a:pt x="76200" y="431006"/>
                      </a:lnTo>
                      <a:lnTo>
                        <a:pt x="97631" y="383381"/>
                      </a:lnTo>
                      <a:lnTo>
                        <a:pt x="59531" y="138113"/>
                      </a:lnTo>
                      <a:lnTo>
                        <a:pt x="145256" y="19050"/>
                      </a:lnTo>
                      <a:lnTo>
                        <a:pt x="185737" y="0"/>
                      </a:lnTo>
                      <a:lnTo>
                        <a:pt x="311944" y="50006"/>
                      </a:lnTo>
                      <a:lnTo>
                        <a:pt x="311944" y="166688"/>
                      </a:lnTo>
                      <a:lnTo>
                        <a:pt x="316706" y="183356"/>
                      </a:lnTo>
                      <a:lnTo>
                        <a:pt x="464344" y="178594"/>
                      </a:lnTo>
                      <a:lnTo>
                        <a:pt x="600075" y="202406"/>
                      </a:lnTo>
                      <a:lnTo>
                        <a:pt x="707231" y="238125"/>
                      </a:lnTo>
                      <a:lnTo>
                        <a:pt x="595312" y="304800"/>
                      </a:lnTo>
                      <a:lnTo>
                        <a:pt x="611981" y="426244"/>
                      </a:lnTo>
                      <a:lnTo>
                        <a:pt x="731044" y="652463"/>
                      </a:lnTo>
                      <a:lnTo>
                        <a:pt x="785812" y="845344"/>
                      </a:lnTo>
                      <a:lnTo>
                        <a:pt x="711994" y="804863"/>
                      </a:lnTo>
                      <a:lnTo>
                        <a:pt x="588169" y="845344"/>
                      </a:lnTo>
                      <a:lnTo>
                        <a:pt x="561975" y="709613"/>
                      </a:lnTo>
                      <a:lnTo>
                        <a:pt x="485775" y="700088"/>
                      </a:lnTo>
                      <a:lnTo>
                        <a:pt x="419100" y="621506"/>
                      </a:lnTo>
                      <a:lnTo>
                        <a:pt x="292894" y="552450"/>
                      </a:lnTo>
                      <a:lnTo>
                        <a:pt x="183356" y="497681"/>
                      </a:lnTo>
                      <a:lnTo>
                        <a:pt x="95250" y="54530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38" name="Полилиния 37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41838" y="4412562"/>
                  <a:ext cx="771292" cy="932417"/>
                </a:xfrm>
                <a:custGeom>
                  <a:avLst/>
                  <a:gdLst>
                    <a:gd name="connsiteX0" fmla="*/ 388144 w 773907"/>
                    <a:gd name="connsiteY0" fmla="*/ 931069 h 931069"/>
                    <a:gd name="connsiteX1" fmla="*/ 180975 w 773907"/>
                    <a:gd name="connsiteY1" fmla="*/ 816769 h 931069"/>
                    <a:gd name="connsiteX2" fmla="*/ 138113 w 773907"/>
                    <a:gd name="connsiteY2" fmla="*/ 607219 h 931069"/>
                    <a:gd name="connsiteX3" fmla="*/ 19050 w 773907"/>
                    <a:gd name="connsiteY3" fmla="*/ 397669 h 931069"/>
                    <a:gd name="connsiteX4" fmla="*/ 0 w 773907"/>
                    <a:gd name="connsiteY4" fmla="*/ 266700 h 931069"/>
                    <a:gd name="connsiteX5" fmla="*/ 109538 w 773907"/>
                    <a:gd name="connsiteY5" fmla="*/ 209550 h 931069"/>
                    <a:gd name="connsiteX6" fmla="*/ 114300 w 773907"/>
                    <a:gd name="connsiteY6" fmla="*/ 119063 h 931069"/>
                    <a:gd name="connsiteX7" fmla="*/ 202407 w 773907"/>
                    <a:gd name="connsiteY7" fmla="*/ 0 h 931069"/>
                    <a:gd name="connsiteX8" fmla="*/ 302419 w 773907"/>
                    <a:gd name="connsiteY8" fmla="*/ 40482 h 931069"/>
                    <a:gd name="connsiteX9" fmla="*/ 345282 w 773907"/>
                    <a:gd name="connsiteY9" fmla="*/ 140494 h 931069"/>
                    <a:gd name="connsiteX10" fmla="*/ 352425 w 773907"/>
                    <a:gd name="connsiteY10" fmla="*/ 228600 h 931069"/>
                    <a:gd name="connsiteX11" fmla="*/ 373857 w 773907"/>
                    <a:gd name="connsiteY11" fmla="*/ 276225 h 931069"/>
                    <a:gd name="connsiteX12" fmla="*/ 440532 w 773907"/>
                    <a:gd name="connsiteY12" fmla="*/ 371475 h 931069"/>
                    <a:gd name="connsiteX13" fmla="*/ 578644 w 773907"/>
                    <a:gd name="connsiteY13" fmla="*/ 311944 h 931069"/>
                    <a:gd name="connsiteX14" fmla="*/ 690563 w 773907"/>
                    <a:gd name="connsiteY14" fmla="*/ 390525 h 931069"/>
                    <a:gd name="connsiteX15" fmla="*/ 711994 w 773907"/>
                    <a:gd name="connsiteY15" fmla="*/ 481013 h 931069"/>
                    <a:gd name="connsiteX16" fmla="*/ 673894 w 773907"/>
                    <a:gd name="connsiteY16" fmla="*/ 566738 h 931069"/>
                    <a:gd name="connsiteX17" fmla="*/ 773907 w 773907"/>
                    <a:gd name="connsiteY17" fmla="*/ 650082 h 931069"/>
                    <a:gd name="connsiteX18" fmla="*/ 769144 w 773907"/>
                    <a:gd name="connsiteY18" fmla="*/ 707232 h 931069"/>
                    <a:gd name="connsiteX19" fmla="*/ 578644 w 773907"/>
                    <a:gd name="connsiteY19" fmla="*/ 628650 h 931069"/>
                    <a:gd name="connsiteX20" fmla="*/ 445294 w 773907"/>
                    <a:gd name="connsiteY20" fmla="*/ 492919 h 931069"/>
                    <a:gd name="connsiteX21" fmla="*/ 392907 w 773907"/>
                    <a:gd name="connsiteY21" fmla="*/ 661988 h 931069"/>
                    <a:gd name="connsiteX22" fmla="*/ 388144 w 773907"/>
                    <a:gd name="connsiteY22" fmla="*/ 931069 h 93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73907" h="931069">
                      <a:moveTo>
                        <a:pt x="388144" y="931069"/>
                      </a:moveTo>
                      <a:lnTo>
                        <a:pt x="180975" y="816769"/>
                      </a:lnTo>
                      <a:lnTo>
                        <a:pt x="138113" y="607219"/>
                      </a:lnTo>
                      <a:lnTo>
                        <a:pt x="19050" y="397669"/>
                      </a:lnTo>
                      <a:lnTo>
                        <a:pt x="0" y="266700"/>
                      </a:lnTo>
                      <a:lnTo>
                        <a:pt x="109538" y="209550"/>
                      </a:lnTo>
                      <a:lnTo>
                        <a:pt x="114300" y="119063"/>
                      </a:lnTo>
                      <a:lnTo>
                        <a:pt x="202407" y="0"/>
                      </a:lnTo>
                      <a:lnTo>
                        <a:pt x="302419" y="40482"/>
                      </a:lnTo>
                      <a:lnTo>
                        <a:pt x="345282" y="140494"/>
                      </a:lnTo>
                      <a:lnTo>
                        <a:pt x="352425" y="228600"/>
                      </a:lnTo>
                      <a:lnTo>
                        <a:pt x="373857" y="276225"/>
                      </a:lnTo>
                      <a:lnTo>
                        <a:pt x="440532" y="371475"/>
                      </a:lnTo>
                      <a:lnTo>
                        <a:pt x="578644" y="311944"/>
                      </a:lnTo>
                      <a:lnTo>
                        <a:pt x="690563" y="390525"/>
                      </a:lnTo>
                      <a:lnTo>
                        <a:pt x="711994" y="481013"/>
                      </a:lnTo>
                      <a:lnTo>
                        <a:pt x="673894" y="566738"/>
                      </a:lnTo>
                      <a:lnTo>
                        <a:pt x="773907" y="650082"/>
                      </a:lnTo>
                      <a:lnTo>
                        <a:pt x="769144" y="707232"/>
                      </a:lnTo>
                      <a:lnTo>
                        <a:pt x="578644" y="628650"/>
                      </a:lnTo>
                      <a:lnTo>
                        <a:pt x="445294" y="492919"/>
                      </a:lnTo>
                      <a:lnTo>
                        <a:pt x="392907" y="661988"/>
                      </a:lnTo>
                      <a:cubicBezTo>
                        <a:pt x="391319" y="752475"/>
                        <a:pt x="389732" y="842963"/>
                        <a:pt x="388144" y="931069"/>
                      </a:cubicBez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39" name="Полилиния 38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67384" y="4906343"/>
                  <a:ext cx="716200" cy="1122910"/>
                </a:xfrm>
                <a:custGeom>
                  <a:avLst/>
                  <a:gdLst>
                    <a:gd name="connsiteX0" fmla="*/ 447675 w 714375"/>
                    <a:gd name="connsiteY0" fmla="*/ 209550 h 1121569"/>
                    <a:gd name="connsiteX1" fmla="*/ 419100 w 714375"/>
                    <a:gd name="connsiteY1" fmla="*/ 361950 h 1121569"/>
                    <a:gd name="connsiteX2" fmla="*/ 607218 w 714375"/>
                    <a:gd name="connsiteY2" fmla="*/ 731044 h 1121569"/>
                    <a:gd name="connsiteX3" fmla="*/ 714375 w 714375"/>
                    <a:gd name="connsiteY3" fmla="*/ 831057 h 1121569"/>
                    <a:gd name="connsiteX4" fmla="*/ 704850 w 714375"/>
                    <a:gd name="connsiteY4" fmla="*/ 938213 h 1121569"/>
                    <a:gd name="connsiteX5" fmla="*/ 626268 w 714375"/>
                    <a:gd name="connsiteY5" fmla="*/ 1009650 h 1121569"/>
                    <a:gd name="connsiteX6" fmla="*/ 611981 w 714375"/>
                    <a:gd name="connsiteY6" fmla="*/ 1121569 h 1121569"/>
                    <a:gd name="connsiteX7" fmla="*/ 440531 w 714375"/>
                    <a:gd name="connsiteY7" fmla="*/ 1031082 h 1121569"/>
                    <a:gd name="connsiteX8" fmla="*/ 197643 w 714375"/>
                    <a:gd name="connsiteY8" fmla="*/ 1007269 h 1121569"/>
                    <a:gd name="connsiteX9" fmla="*/ 221456 w 714375"/>
                    <a:gd name="connsiteY9" fmla="*/ 940594 h 1121569"/>
                    <a:gd name="connsiteX10" fmla="*/ 0 w 714375"/>
                    <a:gd name="connsiteY10" fmla="*/ 878682 h 1121569"/>
                    <a:gd name="connsiteX11" fmla="*/ 50006 w 714375"/>
                    <a:gd name="connsiteY11" fmla="*/ 740569 h 1121569"/>
                    <a:gd name="connsiteX12" fmla="*/ 64293 w 714375"/>
                    <a:gd name="connsiteY12" fmla="*/ 428625 h 1121569"/>
                    <a:gd name="connsiteX13" fmla="*/ 76200 w 714375"/>
                    <a:gd name="connsiteY13" fmla="*/ 147638 h 1121569"/>
                    <a:gd name="connsiteX14" fmla="*/ 121443 w 714375"/>
                    <a:gd name="connsiteY14" fmla="*/ 0 h 1121569"/>
                    <a:gd name="connsiteX15" fmla="*/ 252412 w 714375"/>
                    <a:gd name="connsiteY15" fmla="*/ 128588 h 1121569"/>
                    <a:gd name="connsiteX16" fmla="*/ 447675 w 714375"/>
                    <a:gd name="connsiteY16" fmla="*/ 209550 h 112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14375" h="1121569">
                      <a:moveTo>
                        <a:pt x="447675" y="209550"/>
                      </a:moveTo>
                      <a:lnTo>
                        <a:pt x="419100" y="361950"/>
                      </a:lnTo>
                      <a:lnTo>
                        <a:pt x="607218" y="731044"/>
                      </a:lnTo>
                      <a:lnTo>
                        <a:pt x="714375" y="831057"/>
                      </a:lnTo>
                      <a:lnTo>
                        <a:pt x="704850" y="938213"/>
                      </a:lnTo>
                      <a:lnTo>
                        <a:pt x="626268" y="1009650"/>
                      </a:lnTo>
                      <a:lnTo>
                        <a:pt x="611981" y="1121569"/>
                      </a:lnTo>
                      <a:lnTo>
                        <a:pt x="440531" y="1031082"/>
                      </a:lnTo>
                      <a:lnTo>
                        <a:pt x="197643" y="1007269"/>
                      </a:lnTo>
                      <a:lnTo>
                        <a:pt x="221456" y="940594"/>
                      </a:lnTo>
                      <a:lnTo>
                        <a:pt x="0" y="878682"/>
                      </a:lnTo>
                      <a:lnTo>
                        <a:pt x="50006" y="740569"/>
                      </a:lnTo>
                      <a:lnTo>
                        <a:pt x="64293" y="428625"/>
                      </a:lnTo>
                      <a:lnTo>
                        <a:pt x="76200" y="147638"/>
                      </a:lnTo>
                      <a:lnTo>
                        <a:pt x="121443" y="0"/>
                      </a:lnTo>
                      <a:lnTo>
                        <a:pt x="252412" y="128588"/>
                      </a:lnTo>
                      <a:lnTo>
                        <a:pt x="447675" y="209550"/>
                      </a:ln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40" name="Полилиния 39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01100" y="5184563"/>
                  <a:ext cx="826384" cy="686780"/>
                </a:xfrm>
                <a:custGeom>
                  <a:avLst/>
                  <a:gdLst>
                    <a:gd name="connsiteX0" fmla="*/ 47625 w 826294"/>
                    <a:gd name="connsiteY0" fmla="*/ 330994 h 688182"/>
                    <a:gd name="connsiteX1" fmla="*/ 0 w 826294"/>
                    <a:gd name="connsiteY1" fmla="*/ 107157 h 688182"/>
                    <a:gd name="connsiteX2" fmla="*/ 259557 w 826294"/>
                    <a:gd name="connsiteY2" fmla="*/ 123825 h 688182"/>
                    <a:gd name="connsiteX3" fmla="*/ 428625 w 826294"/>
                    <a:gd name="connsiteY3" fmla="*/ 40482 h 688182"/>
                    <a:gd name="connsiteX4" fmla="*/ 559594 w 826294"/>
                    <a:gd name="connsiteY4" fmla="*/ 0 h 688182"/>
                    <a:gd name="connsiteX5" fmla="*/ 826294 w 826294"/>
                    <a:gd name="connsiteY5" fmla="*/ 154782 h 688182"/>
                    <a:gd name="connsiteX6" fmla="*/ 812007 w 826294"/>
                    <a:gd name="connsiteY6" fmla="*/ 466725 h 688182"/>
                    <a:gd name="connsiteX7" fmla="*/ 731044 w 826294"/>
                    <a:gd name="connsiteY7" fmla="*/ 678657 h 688182"/>
                    <a:gd name="connsiteX8" fmla="*/ 428625 w 826294"/>
                    <a:gd name="connsiteY8" fmla="*/ 688182 h 688182"/>
                    <a:gd name="connsiteX9" fmla="*/ 411957 w 826294"/>
                    <a:gd name="connsiteY9" fmla="*/ 592932 h 688182"/>
                    <a:gd name="connsiteX10" fmla="*/ 304800 w 826294"/>
                    <a:gd name="connsiteY10" fmla="*/ 569119 h 688182"/>
                    <a:gd name="connsiteX11" fmla="*/ 188119 w 826294"/>
                    <a:gd name="connsiteY11" fmla="*/ 523875 h 688182"/>
                    <a:gd name="connsiteX12" fmla="*/ 47625 w 826294"/>
                    <a:gd name="connsiteY12" fmla="*/ 330994 h 688182"/>
                    <a:gd name="connsiteX0" fmla="*/ 83342 w 826294"/>
                    <a:gd name="connsiteY0" fmla="*/ 316721 h 688182"/>
                    <a:gd name="connsiteX1" fmla="*/ 0 w 826294"/>
                    <a:gd name="connsiteY1" fmla="*/ 107157 h 688182"/>
                    <a:gd name="connsiteX2" fmla="*/ 259557 w 826294"/>
                    <a:gd name="connsiteY2" fmla="*/ 123825 h 688182"/>
                    <a:gd name="connsiteX3" fmla="*/ 428625 w 826294"/>
                    <a:gd name="connsiteY3" fmla="*/ 40482 h 688182"/>
                    <a:gd name="connsiteX4" fmla="*/ 559594 w 826294"/>
                    <a:gd name="connsiteY4" fmla="*/ 0 h 688182"/>
                    <a:gd name="connsiteX5" fmla="*/ 826294 w 826294"/>
                    <a:gd name="connsiteY5" fmla="*/ 154782 h 688182"/>
                    <a:gd name="connsiteX6" fmla="*/ 812007 w 826294"/>
                    <a:gd name="connsiteY6" fmla="*/ 466725 h 688182"/>
                    <a:gd name="connsiteX7" fmla="*/ 731044 w 826294"/>
                    <a:gd name="connsiteY7" fmla="*/ 678657 h 688182"/>
                    <a:gd name="connsiteX8" fmla="*/ 428625 w 826294"/>
                    <a:gd name="connsiteY8" fmla="*/ 688182 h 688182"/>
                    <a:gd name="connsiteX9" fmla="*/ 411957 w 826294"/>
                    <a:gd name="connsiteY9" fmla="*/ 592932 h 688182"/>
                    <a:gd name="connsiteX10" fmla="*/ 304800 w 826294"/>
                    <a:gd name="connsiteY10" fmla="*/ 569119 h 688182"/>
                    <a:gd name="connsiteX11" fmla="*/ 188119 w 826294"/>
                    <a:gd name="connsiteY11" fmla="*/ 523875 h 688182"/>
                    <a:gd name="connsiteX12" fmla="*/ 83342 w 826294"/>
                    <a:gd name="connsiteY12" fmla="*/ 316721 h 68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6294" h="688182">
                      <a:moveTo>
                        <a:pt x="83342" y="316721"/>
                      </a:moveTo>
                      <a:lnTo>
                        <a:pt x="0" y="107157"/>
                      </a:lnTo>
                      <a:lnTo>
                        <a:pt x="259557" y="123825"/>
                      </a:lnTo>
                      <a:lnTo>
                        <a:pt x="428625" y="40482"/>
                      </a:lnTo>
                      <a:lnTo>
                        <a:pt x="559594" y="0"/>
                      </a:lnTo>
                      <a:lnTo>
                        <a:pt x="826294" y="154782"/>
                      </a:lnTo>
                      <a:lnTo>
                        <a:pt x="812007" y="466725"/>
                      </a:lnTo>
                      <a:lnTo>
                        <a:pt x="731044" y="678657"/>
                      </a:lnTo>
                      <a:lnTo>
                        <a:pt x="428625" y="688182"/>
                      </a:lnTo>
                      <a:lnTo>
                        <a:pt x="411957" y="592932"/>
                      </a:lnTo>
                      <a:lnTo>
                        <a:pt x="304800" y="569119"/>
                      </a:lnTo>
                      <a:lnTo>
                        <a:pt x="188119" y="523875"/>
                      </a:lnTo>
                      <a:lnTo>
                        <a:pt x="83342" y="316721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41" name="Полилиния 40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34327" y="5781109"/>
                  <a:ext cx="838904" cy="694300"/>
                </a:xfrm>
                <a:custGeom>
                  <a:avLst/>
                  <a:gdLst>
                    <a:gd name="connsiteX0" fmla="*/ 0 w 838200"/>
                    <a:gd name="connsiteY0" fmla="*/ 90488 h 692944"/>
                    <a:gd name="connsiteX1" fmla="*/ 11906 w 838200"/>
                    <a:gd name="connsiteY1" fmla="*/ 280988 h 692944"/>
                    <a:gd name="connsiteX2" fmla="*/ 230981 w 838200"/>
                    <a:gd name="connsiteY2" fmla="*/ 285750 h 692944"/>
                    <a:gd name="connsiteX3" fmla="*/ 280987 w 838200"/>
                    <a:gd name="connsiteY3" fmla="*/ 447675 h 692944"/>
                    <a:gd name="connsiteX4" fmla="*/ 314325 w 838200"/>
                    <a:gd name="connsiteY4" fmla="*/ 573881 h 692944"/>
                    <a:gd name="connsiteX5" fmla="*/ 369093 w 838200"/>
                    <a:gd name="connsiteY5" fmla="*/ 666750 h 692944"/>
                    <a:gd name="connsiteX6" fmla="*/ 466725 w 838200"/>
                    <a:gd name="connsiteY6" fmla="*/ 692944 h 692944"/>
                    <a:gd name="connsiteX7" fmla="*/ 573881 w 838200"/>
                    <a:gd name="connsiteY7" fmla="*/ 678656 h 692944"/>
                    <a:gd name="connsiteX8" fmla="*/ 719137 w 838200"/>
                    <a:gd name="connsiteY8" fmla="*/ 631031 h 692944"/>
                    <a:gd name="connsiteX9" fmla="*/ 816768 w 838200"/>
                    <a:gd name="connsiteY9" fmla="*/ 511969 h 692944"/>
                    <a:gd name="connsiteX10" fmla="*/ 819150 w 838200"/>
                    <a:gd name="connsiteY10" fmla="*/ 350044 h 692944"/>
                    <a:gd name="connsiteX11" fmla="*/ 838200 w 838200"/>
                    <a:gd name="connsiteY11" fmla="*/ 195263 h 692944"/>
                    <a:gd name="connsiteX12" fmla="*/ 769143 w 838200"/>
                    <a:gd name="connsiteY12" fmla="*/ 154781 h 692944"/>
                    <a:gd name="connsiteX13" fmla="*/ 528637 w 838200"/>
                    <a:gd name="connsiteY13" fmla="*/ 128588 h 692944"/>
                    <a:gd name="connsiteX14" fmla="*/ 552450 w 838200"/>
                    <a:gd name="connsiteY14" fmla="*/ 59531 h 692944"/>
                    <a:gd name="connsiteX15" fmla="*/ 328612 w 838200"/>
                    <a:gd name="connsiteY15" fmla="*/ 0 h 692944"/>
                    <a:gd name="connsiteX16" fmla="*/ 302418 w 838200"/>
                    <a:gd name="connsiteY16" fmla="*/ 80963 h 692944"/>
                    <a:gd name="connsiteX17" fmla="*/ 0 w 838200"/>
                    <a:gd name="connsiteY17" fmla="*/ 90488 h 692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38200" h="692944">
                      <a:moveTo>
                        <a:pt x="0" y="90488"/>
                      </a:moveTo>
                      <a:lnTo>
                        <a:pt x="11906" y="280988"/>
                      </a:lnTo>
                      <a:lnTo>
                        <a:pt x="230981" y="285750"/>
                      </a:lnTo>
                      <a:lnTo>
                        <a:pt x="280987" y="447675"/>
                      </a:lnTo>
                      <a:lnTo>
                        <a:pt x="314325" y="573881"/>
                      </a:lnTo>
                      <a:lnTo>
                        <a:pt x="369093" y="666750"/>
                      </a:lnTo>
                      <a:lnTo>
                        <a:pt x="466725" y="692944"/>
                      </a:lnTo>
                      <a:lnTo>
                        <a:pt x="573881" y="678656"/>
                      </a:lnTo>
                      <a:lnTo>
                        <a:pt x="719137" y="631031"/>
                      </a:lnTo>
                      <a:lnTo>
                        <a:pt x="816768" y="511969"/>
                      </a:lnTo>
                      <a:lnTo>
                        <a:pt x="819150" y="350044"/>
                      </a:lnTo>
                      <a:lnTo>
                        <a:pt x="838200" y="195263"/>
                      </a:lnTo>
                      <a:lnTo>
                        <a:pt x="769143" y="154781"/>
                      </a:lnTo>
                      <a:lnTo>
                        <a:pt x="528637" y="128588"/>
                      </a:lnTo>
                      <a:lnTo>
                        <a:pt x="552450" y="59531"/>
                      </a:lnTo>
                      <a:lnTo>
                        <a:pt x="328612" y="0"/>
                      </a:lnTo>
                      <a:lnTo>
                        <a:pt x="302418" y="80963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43" name="Полилиния 42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33152" y="4866239"/>
                  <a:ext cx="698669" cy="659208"/>
                </a:xfrm>
                <a:custGeom>
                  <a:avLst/>
                  <a:gdLst>
                    <a:gd name="connsiteX0" fmla="*/ 152400 w 697706"/>
                    <a:gd name="connsiteY0" fmla="*/ 659606 h 659606"/>
                    <a:gd name="connsiteX1" fmla="*/ 0 w 697706"/>
                    <a:gd name="connsiteY1" fmla="*/ 559594 h 659606"/>
                    <a:gd name="connsiteX2" fmla="*/ 40481 w 697706"/>
                    <a:gd name="connsiteY2" fmla="*/ 252413 h 659606"/>
                    <a:gd name="connsiteX3" fmla="*/ 85725 w 697706"/>
                    <a:gd name="connsiteY3" fmla="*/ 180975 h 659606"/>
                    <a:gd name="connsiteX4" fmla="*/ 90488 w 697706"/>
                    <a:gd name="connsiteY4" fmla="*/ 121444 h 659606"/>
                    <a:gd name="connsiteX5" fmla="*/ 66675 w 697706"/>
                    <a:gd name="connsiteY5" fmla="*/ 9525 h 659606"/>
                    <a:gd name="connsiteX6" fmla="*/ 119063 w 697706"/>
                    <a:gd name="connsiteY6" fmla="*/ 0 h 659606"/>
                    <a:gd name="connsiteX7" fmla="*/ 204788 w 697706"/>
                    <a:gd name="connsiteY7" fmla="*/ 57150 h 659606"/>
                    <a:gd name="connsiteX8" fmla="*/ 297656 w 697706"/>
                    <a:gd name="connsiteY8" fmla="*/ 11906 h 659606"/>
                    <a:gd name="connsiteX9" fmla="*/ 523875 w 697706"/>
                    <a:gd name="connsiteY9" fmla="*/ 130969 h 659606"/>
                    <a:gd name="connsiteX10" fmla="*/ 595313 w 697706"/>
                    <a:gd name="connsiteY10" fmla="*/ 214313 h 659606"/>
                    <a:gd name="connsiteX11" fmla="*/ 678656 w 697706"/>
                    <a:gd name="connsiteY11" fmla="*/ 226219 h 659606"/>
                    <a:gd name="connsiteX12" fmla="*/ 697706 w 697706"/>
                    <a:gd name="connsiteY12" fmla="*/ 357188 h 659606"/>
                    <a:gd name="connsiteX13" fmla="*/ 526256 w 697706"/>
                    <a:gd name="connsiteY13" fmla="*/ 440531 h 659606"/>
                    <a:gd name="connsiteX14" fmla="*/ 273844 w 697706"/>
                    <a:gd name="connsiteY14" fmla="*/ 423863 h 659606"/>
                    <a:gd name="connsiteX15" fmla="*/ 352425 w 697706"/>
                    <a:gd name="connsiteY15" fmla="*/ 628650 h 659606"/>
                    <a:gd name="connsiteX16" fmla="*/ 235744 w 697706"/>
                    <a:gd name="connsiteY16" fmla="*/ 626269 h 659606"/>
                    <a:gd name="connsiteX17" fmla="*/ 152400 w 697706"/>
                    <a:gd name="connsiteY17" fmla="*/ 659606 h 659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7706" h="659606">
                      <a:moveTo>
                        <a:pt x="152400" y="659606"/>
                      </a:moveTo>
                      <a:lnTo>
                        <a:pt x="0" y="559594"/>
                      </a:lnTo>
                      <a:lnTo>
                        <a:pt x="40481" y="252413"/>
                      </a:lnTo>
                      <a:lnTo>
                        <a:pt x="85725" y="180975"/>
                      </a:lnTo>
                      <a:lnTo>
                        <a:pt x="90488" y="121444"/>
                      </a:lnTo>
                      <a:lnTo>
                        <a:pt x="66675" y="9525"/>
                      </a:lnTo>
                      <a:lnTo>
                        <a:pt x="119063" y="0"/>
                      </a:lnTo>
                      <a:lnTo>
                        <a:pt x="204788" y="57150"/>
                      </a:lnTo>
                      <a:lnTo>
                        <a:pt x="297656" y="11906"/>
                      </a:lnTo>
                      <a:lnTo>
                        <a:pt x="523875" y="130969"/>
                      </a:lnTo>
                      <a:lnTo>
                        <a:pt x="595313" y="214313"/>
                      </a:lnTo>
                      <a:lnTo>
                        <a:pt x="678656" y="226219"/>
                      </a:lnTo>
                      <a:lnTo>
                        <a:pt x="697706" y="357188"/>
                      </a:lnTo>
                      <a:lnTo>
                        <a:pt x="526256" y="440531"/>
                      </a:lnTo>
                      <a:lnTo>
                        <a:pt x="273844" y="423863"/>
                      </a:lnTo>
                      <a:lnTo>
                        <a:pt x="352425" y="628650"/>
                      </a:lnTo>
                      <a:lnTo>
                        <a:pt x="235744" y="626269"/>
                      </a:lnTo>
                      <a:lnTo>
                        <a:pt x="152400" y="65960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Полилиния 43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32481" y="4437627"/>
                  <a:ext cx="616032" cy="1032676"/>
                </a:xfrm>
                <a:custGeom>
                  <a:avLst/>
                  <a:gdLst>
                    <a:gd name="connsiteX0" fmla="*/ 40481 w 614363"/>
                    <a:gd name="connsiteY0" fmla="*/ 71437 h 1033462"/>
                    <a:gd name="connsiteX1" fmla="*/ 135731 w 614363"/>
                    <a:gd name="connsiteY1" fmla="*/ 109537 h 1033462"/>
                    <a:gd name="connsiteX2" fmla="*/ 126206 w 614363"/>
                    <a:gd name="connsiteY2" fmla="*/ 4762 h 1033462"/>
                    <a:gd name="connsiteX3" fmla="*/ 276225 w 614363"/>
                    <a:gd name="connsiteY3" fmla="*/ 0 h 1033462"/>
                    <a:gd name="connsiteX4" fmla="*/ 500063 w 614363"/>
                    <a:gd name="connsiteY4" fmla="*/ 83344 h 1033462"/>
                    <a:gd name="connsiteX5" fmla="*/ 573881 w 614363"/>
                    <a:gd name="connsiteY5" fmla="*/ 76200 h 1033462"/>
                    <a:gd name="connsiteX6" fmla="*/ 614363 w 614363"/>
                    <a:gd name="connsiteY6" fmla="*/ 319087 h 1033462"/>
                    <a:gd name="connsiteX7" fmla="*/ 592931 w 614363"/>
                    <a:gd name="connsiteY7" fmla="*/ 373856 h 1033462"/>
                    <a:gd name="connsiteX8" fmla="*/ 519113 w 614363"/>
                    <a:gd name="connsiteY8" fmla="*/ 426244 h 1033462"/>
                    <a:gd name="connsiteX9" fmla="*/ 469106 w 614363"/>
                    <a:gd name="connsiteY9" fmla="*/ 433387 h 1033462"/>
                    <a:gd name="connsiteX10" fmla="*/ 490538 w 614363"/>
                    <a:gd name="connsiteY10" fmla="*/ 571500 h 1033462"/>
                    <a:gd name="connsiteX11" fmla="*/ 490538 w 614363"/>
                    <a:gd name="connsiteY11" fmla="*/ 611981 h 1033462"/>
                    <a:gd name="connsiteX12" fmla="*/ 438150 w 614363"/>
                    <a:gd name="connsiteY12" fmla="*/ 681037 h 1033462"/>
                    <a:gd name="connsiteX13" fmla="*/ 369094 w 614363"/>
                    <a:gd name="connsiteY13" fmla="*/ 728662 h 1033462"/>
                    <a:gd name="connsiteX14" fmla="*/ 321469 w 614363"/>
                    <a:gd name="connsiteY14" fmla="*/ 759619 h 1033462"/>
                    <a:gd name="connsiteX15" fmla="*/ 292894 w 614363"/>
                    <a:gd name="connsiteY15" fmla="*/ 838200 h 1033462"/>
                    <a:gd name="connsiteX16" fmla="*/ 300038 w 614363"/>
                    <a:gd name="connsiteY16" fmla="*/ 950119 h 1033462"/>
                    <a:gd name="connsiteX17" fmla="*/ 269081 w 614363"/>
                    <a:gd name="connsiteY17" fmla="*/ 1028700 h 1033462"/>
                    <a:gd name="connsiteX18" fmla="*/ 202406 w 614363"/>
                    <a:gd name="connsiteY18" fmla="*/ 1033462 h 1033462"/>
                    <a:gd name="connsiteX19" fmla="*/ 176213 w 614363"/>
                    <a:gd name="connsiteY19" fmla="*/ 907256 h 1033462"/>
                    <a:gd name="connsiteX20" fmla="*/ 135731 w 614363"/>
                    <a:gd name="connsiteY20" fmla="*/ 897731 h 1033462"/>
                    <a:gd name="connsiteX21" fmla="*/ 159544 w 614363"/>
                    <a:gd name="connsiteY21" fmla="*/ 650081 h 1033462"/>
                    <a:gd name="connsiteX22" fmla="*/ 142875 w 614363"/>
                    <a:gd name="connsiteY22" fmla="*/ 407194 h 1033462"/>
                    <a:gd name="connsiteX23" fmla="*/ 66675 w 614363"/>
                    <a:gd name="connsiteY23" fmla="*/ 316706 h 1033462"/>
                    <a:gd name="connsiteX24" fmla="*/ 90488 w 614363"/>
                    <a:gd name="connsiteY24" fmla="*/ 197644 h 1033462"/>
                    <a:gd name="connsiteX25" fmla="*/ 0 w 614363"/>
                    <a:gd name="connsiteY25" fmla="*/ 138112 h 1033462"/>
                    <a:gd name="connsiteX26" fmla="*/ 40481 w 614363"/>
                    <a:gd name="connsiteY26" fmla="*/ 71437 h 1033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14363" h="1033462">
                      <a:moveTo>
                        <a:pt x="40481" y="71437"/>
                      </a:moveTo>
                      <a:lnTo>
                        <a:pt x="135731" y="109537"/>
                      </a:lnTo>
                      <a:lnTo>
                        <a:pt x="126206" y="4762"/>
                      </a:lnTo>
                      <a:lnTo>
                        <a:pt x="276225" y="0"/>
                      </a:lnTo>
                      <a:lnTo>
                        <a:pt x="500063" y="83344"/>
                      </a:lnTo>
                      <a:lnTo>
                        <a:pt x="573881" y="76200"/>
                      </a:lnTo>
                      <a:lnTo>
                        <a:pt x="614363" y="319087"/>
                      </a:lnTo>
                      <a:lnTo>
                        <a:pt x="592931" y="373856"/>
                      </a:lnTo>
                      <a:lnTo>
                        <a:pt x="519113" y="426244"/>
                      </a:lnTo>
                      <a:lnTo>
                        <a:pt x="469106" y="433387"/>
                      </a:lnTo>
                      <a:lnTo>
                        <a:pt x="490538" y="571500"/>
                      </a:lnTo>
                      <a:lnTo>
                        <a:pt x="490538" y="611981"/>
                      </a:lnTo>
                      <a:lnTo>
                        <a:pt x="438150" y="681037"/>
                      </a:lnTo>
                      <a:lnTo>
                        <a:pt x="369094" y="728662"/>
                      </a:lnTo>
                      <a:lnTo>
                        <a:pt x="321469" y="759619"/>
                      </a:lnTo>
                      <a:lnTo>
                        <a:pt x="292894" y="838200"/>
                      </a:lnTo>
                      <a:lnTo>
                        <a:pt x="300038" y="950119"/>
                      </a:lnTo>
                      <a:lnTo>
                        <a:pt x="269081" y="1028700"/>
                      </a:lnTo>
                      <a:lnTo>
                        <a:pt x="202406" y="1033462"/>
                      </a:lnTo>
                      <a:lnTo>
                        <a:pt x="176213" y="907256"/>
                      </a:lnTo>
                      <a:lnTo>
                        <a:pt x="135731" y="897731"/>
                      </a:lnTo>
                      <a:lnTo>
                        <a:pt x="159544" y="650081"/>
                      </a:lnTo>
                      <a:lnTo>
                        <a:pt x="142875" y="407194"/>
                      </a:lnTo>
                      <a:lnTo>
                        <a:pt x="66675" y="316706"/>
                      </a:lnTo>
                      <a:lnTo>
                        <a:pt x="90488" y="197644"/>
                      </a:lnTo>
                      <a:lnTo>
                        <a:pt x="0" y="138112"/>
                      </a:lnTo>
                      <a:lnTo>
                        <a:pt x="40481" y="7143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45" name="Полилиния 44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2011" y="4718355"/>
                  <a:ext cx="450755" cy="631637"/>
                </a:xfrm>
                <a:custGeom>
                  <a:avLst/>
                  <a:gdLst>
                    <a:gd name="connsiteX0" fmla="*/ 280987 w 447675"/>
                    <a:gd name="connsiteY0" fmla="*/ 631032 h 631032"/>
                    <a:gd name="connsiteX1" fmla="*/ 171450 w 447675"/>
                    <a:gd name="connsiteY1" fmla="*/ 514350 h 631032"/>
                    <a:gd name="connsiteX2" fmla="*/ 35718 w 447675"/>
                    <a:gd name="connsiteY2" fmla="*/ 404813 h 631032"/>
                    <a:gd name="connsiteX3" fmla="*/ 0 w 447675"/>
                    <a:gd name="connsiteY3" fmla="*/ 228600 h 631032"/>
                    <a:gd name="connsiteX4" fmla="*/ 133350 w 447675"/>
                    <a:gd name="connsiteY4" fmla="*/ 0 h 631032"/>
                    <a:gd name="connsiteX5" fmla="*/ 259556 w 447675"/>
                    <a:gd name="connsiteY5" fmla="*/ 9525 h 631032"/>
                    <a:gd name="connsiteX6" fmla="*/ 347662 w 447675"/>
                    <a:gd name="connsiteY6" fmla="*/ 66675 h 631032"/>
                    <a:gd name="connsiteX7" fmla="*/ 340518 w 447675"/>
                    <a:gd name="connsiteY7" fmla="*/ 30957 h 631032"/>
                    <a:gd name="connsiteX8" fmla="*/ 423862 w 447675"/>
                    <a:gd name="connsiteY8" fmla="*/ 119063 h 631032"/>
                    <a:gd name="connsiteX9" fmla="*/ 447675 w 447675"/>
                    <a:gd name="connsiteY9" fmla="*/ 359569 h 631032"/>
                    <a:gd name="connsiteX10" fmla="*/ 419100 w 447675"/>
                    <a:gd name="connsiteY10" fmla="*/ 602457 h 631032"/>
                    <a:gd name="connsiteX11" fmla="*/ 419100 w 447675"/>
                    <a:gd name="connsiteY11" fmla="*/ 602457 h 631032"/>
                    <a:gd name="connsiteX12" fmla="*/ 335756 w 447675"/>
                    <a:gd name="connsiteY12" fmla="*/ 607219 h 631032"/>
                    <a:gd name="connsiteX13" fmla="*/ 280987 w 447675"/>
                    <a:gd name="connsiteY13" fmla="*/ 631032 h 63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7675" h="631032">
                      <a:moveTo>
                        <a:pt x="280987" y="631032"/>
                      </a:moveTo>
                      <a:lnTo>
                        <a:pt x="171450" y="514350"/>
                      </a:lnTo>
                      <a:lnTo>
                        <a:pt x="35718" y="404813"/>
                      </a:lnTo>
                      <a:lnTo>
                        <a:pt x="0" y="228600"/>
                      </a:lnTo>
                      <a:lnTo>
                        <a:pt x="133350" y="0"/>
                      </a:lnTo>
                      <a:lnTo>
                        <a:pt x="259556" y="9525"/>
                      </a:lnTo>
                      <a:lnTo>
                        <a:pt x="347662" y="66675"/>
                      </a:lnTo>
                      <a:lnTo>
                        <a:pt x="340518" y="30957"/>
                      </a:lnTo>
                      <a:lnTo>
                        <a:pt x="423862" y="119063"/>
                      </a:lnTo>
                      <a:lnTo>
                        <a:pt x="447675" y="359569"/>
                      </a:lnTo>
                      <a:lnTo>
                        <a:pt x="419100" y="602457"/>
                      </a:lnTo>
                      <a:lnTo>
                        <a:pt x="419100" y="602457"/>
                      </a:lnTo>
                      <a:lnTo>
                        <a:pt x="335756" y="607219"/>
                      </a:lnTo>
                      <a:lnTo>
                        <a:pt x="280987" y="63103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46" name="Полилиния 45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06097" y="4948953"/>
                  <a:ext cx="823879" cy="656702"/>
                </a:xfrm>
                <a:custGeom>
                  <a:avLst/>
                  <a:gdLst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0 w 826294"/>
                    <a:gd name="connsiteY3" fmla="*/ 435769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11893 w 826294"/>
                    <a:gd name="connsiteY3" fmla="*/ 407207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11893 w 826294"/>
                    <a:gd name="connsiteY3" fmla="*/ 407207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196052 w 822321"/>
                    <a:gd name="connsiteY0" fmla="*/ 595312 h 654844"/>
                    <a:gd name="connsiteX1" fmla="*/ 141283 w 822321"/>
                    <a:gd name="connsiteY1" fmla="*/ 495300 h 654844"/>
                    <a:gd name="connsiteX2" fmla="*/ 7920 w 822321"/>
                    <a:gd name="connsiteY2" fmla="*/ 407207 h 654844"/>
                    <a:gd name="connsiteX3" fmla="*/ 7920 w 822321"/>
                    <a:gd name="connsiteY3" fmla="*/ 407207 h 654844"/>
                    <a:gd name="connsiteX4" fmla="*/ 5552 w 822321"/>
                    <a:gd name="connsiteY4" fmla="*/ 278606 h 654844"/>
                    <a:gd name="connsiteX5" fmla="*/ 43652 w 822321"/>
                    <a:gd name="connsiteY5" fmla="*/ 66675 h 654844"/>
                    <a:gd name="connsiteX6" fmla="*/ 322258 w 822321"/>
                    <a:gd name="connsiteY6" fmla="*/ 11906 h 654844"/>
                    <a:gd name="connsiteX7" fmla="*/ 543714 w 822321"/>
                    <a:gd name="connsiteY7" fmla="*/ 0 h 654844"/>
                    <a:gd name="connsiteX8" fmla="*/ 581814 w 822321"/>
                    <a:gd name="connsiteY8" fmla="*/ 171450 h 654844"/>
                    <a:gd name="connsiteX9" fmla="*/ 722308 w 822321"/>
                    <a:gd name="connsiteY9" fmla="*/ 278606 h 654844"/>
                    <a:gd name="connsiteX10" fmla="*/ 822321 w 822321"/>
                    <a:gd name="connsiteY10" fmla="*/ 400050 h 654844"/>
                    <a:gd name="connsiteX11" fmla="*/ 774696 w 822321"/>
                    <a:gd name="connsiteY11" fmla="*/ 419100 h 654844"/>
                    <a:gd name="connsiteX12" fmla="*/ 648489 w 822321"/>
                    <a:gd name="connsiteY12" fmla="*/ 402431 h 654844"/>
                    <a:gd name="connsiteX13" fmla="*/ 593721 w 822321"/>
                    <a:gd name="connsiteY13" fmla="*/ 416719 h 654844"/>
                    <a:gd name="connsiteX14" fmla="*/ 546096 w 822321"/>
                    <a:gd name="connsiteY14" fmla="*/ 557212 h 654844"/>
                    <a:gd name="connsiteX15" fmla="*/ 500852 w 822321"/>
                    <a:gd name="connsiteY15" fmla="*/ 633412 h 654844"/>
                    <a:gd name="connsiteX16" fmla="*/ 374646 w 822321"/>
                    <a:gd name="connsiteY16" fmla="*/ 654844 h 654844"/>
                    <a:gd name="connsiteX17" fmla="*/ 238914 w 822321"/>
                    <a:gd name="connsiteY17" fmla="*/ 542925 h 654844"/>
                    <a:gd name="connsiteX18" fmla="*/ 196052 w 822321"/>
                    <a:gd name="connsiteY18" fmla="*/ 595312 h 6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22321" h="654844">
                      <a:moveTo>
                        <a:pt x="196052" y="595312"/>
                      </a:moveTo>
                      <a:lnTo>
                        <a:pt x="141283" y="495300"/>
                      </a:lnTo>
                      <a:lnTo>
                        <a:pt x="7920" y="407207"/>
                      </a:lnTo>
                      <a:lnTo>
                        <a:pt x="7920" y="407207"/>
                      </a:lnTo>
                      <a:cubicBezTo>
                        <a:pt x="0" y="371471"/>
                        <a:pt x="6341" y="321473"/>
                        <a:pt x="5552" y="278606"/>
                      </a:cubicBezTo>
                      <a:lnTo>
                        <a:pt x="43652" y="66675"/>
                      </a:lnTo>
                      <a:lnTo>
                        <a:pt x="322258" y="11906"/>
                      </a:lnTo>
                      <a:lnTo>
                        <a:pt x="543714" y="0"/>
                      </a:lnTo>
                      <a:lnTo>
                        <a:pt x="581814" y="171450"/>
                      </a:lnTo>
                      <a:lnTo>
                        <a:pt x="722308" y="278606"/>
                      </a:lnTo>
                      <a:lnTo>
                        <a:pt x="822321" y="400050"/>
                      </a:lnTo>
                      <a:lnTo>
                        <a:pt x="774696" y="419100"/>
                      </a:lnTo>
                      <a:lnTo>
                        <a:pt x="648489" y="402431"/>
                      </a:lnTo>
                      <a:lnTo>
                        <a:pt x="593721" y="416719"/>
                      </a:lnTo>
                      <a:lnTo>
                        <a:pt x="546096" y="557212"/>
                      </a:lnTo>
                      <a:lnTo>
                        <a:pt x="500852" y="633412"/>
                      </a:lnTo>
                      <a:lnTo>
                        <a:pt x="374646" y="654844"/>
                      </a:lnTo>
                      <a:lnTo>
                        <a:pt x="238914" y="542925"/>
                      </a:lnTo>
                      <a:lnTo>
                        <a:pt x="196052" y="59531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47" name="Полилиния 46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80216" y="5272291"/>
                  <a:ext cx="726216" cy="581507"/>
                </a:xfrm>
                <a:custGeom>
                  <a:avLst/>
                  <a:gdLst>
                    <a:gd name="connsiteX0" fmla="*/ 66675 w 726281"/>
                    <a:gd name="connsiteY0" fmla="*/ 0 h 583407"/>
                    <a:gd name="connsiteX1" fmla="*/ 109538 w 726281"/>
                    <a:gd name="connsiteY1" fmla="*/ 2382 h 583407"/>
                    <a:gd name="connsiteX2" fmla="*/ 321469 w 726281"/>
                    <a:gd name="connsiteY2" fmla="*/ 121444 h 583407"/>
                    <a:gd name="connsiteX3" fmla="*/ 402431 w 726281"/>
                    <a:gd name="connsiteY3" fmla="*/ 33338 h 583407"/>
                    <a:gd name="connsiteX4" fmla="*/ 526256 w 726281"/>
                    <a:gd name="connsiteY4" fmla="*/ 16669 h 583407"/>
                    <a:gd name="connsiteX5" fmla="*/ 535781 w 726281"/>
                    <a:gd name="connsiteY5" fmla="*/ 102394 h 583407"/>
                    <a:gd name="connsiteX6" fmla="*/ 673894 w 726281"/>
                    <a:gd name="connsiteY6" fmla="*/ 176213 h 583407"/>
                    <a:gd name="connsiteX7" fmla="*/ 726281 w 726281"/>
                    <a:gd name="connsiteY7" fmla="*/ 271463 h 583407"/>
                    <a:gd name="connsiteX8" fmla="*/ 631031 w 726281"/>
                    <a:gd name="connsiteY8" fmla="*/ 416719 h 583407"/>
                    <a:gd name="connsiteX9" fmla="*/ 421481 w 726281"/>
                    <a:gd name="connsiteY9" fmla="*/ 540544 h 583407"/>
                    <a:gd name="connsiteX10" fmla="*/ 288131 w 726281"/>
                    <a:gd name="connsiteY10" fmla="*/ 583407 h 583407"/>
                    <a:gd name="connsiteX11" fmla="*/ 257175 w 726281"/>
                    <a:gd name="connsiteY11" fmla="*/ 452438 h 583407"/>
                    <a:gd name="connsiteX12" fmla="*/ 197644 w 726281"/>
                    <a:gd name="connsiteY12" fmla="*/ 373857 h 583407"/>
                    <a:gd name="connsiteX13" fmla="*/ 59531 w 726281"/>
                    <a:gd name="connsiteY13" fmla="*/ 395288 h 583407"/>
                    <a:gd name="connsiteX14" fmla="*/ 0 w 726281"/>
                    <a:gd name="connsiteY14" fmla="*/ 350044 h 583407"/>
                    <a:gd name="connsiteX15" fmla="*/ 19050 w 726281"/>
                    <a:gd name="connsiteY15" fmla="*/ 173832 h 583407"/>
                    <a:gd name="connsiteX16" fmla="*/ 66675 w 726281"/>
                    <a:gd name="connsiteY16" fmla="*/ 0 h 58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6281" h="583407">
                      <a:moveTo>
                        <a:pt x="66675" y="0"/>
                      </a:moveTo>
                      <a:lnTo>
                        <a:pt x="109538" y="2382"/>
                      </a:lnTo>
                      <a:lnTo>
                        <a:pt x="321469" y="121444"/>
                      </a:lnTo>
                      <a:lnTo>
                        <a:pt x="402431" y="33338"/>
                      </a:lnTo>
                      <a:lnTo>
                        <a:pt x="526256" y="16669"/>
                      </a:lnTo>
                      <a:lnTo>
                        <a:pt x="535781" y="102394"/>
                      </a:lnTo>
                      <a:lnTo>
                        <a:pt x="673894" y="176213"/>
                      </a:lnTo>
                      <a:lnTo>
                        <a:pt x="726281" y="271463"/>
                      </a:lnTo>
                      <a:lnTo>
                        <a:pt x="631031" y="416719"/>
                      </a:lnTo>
                      <a:lnTo>
                        <a:pt x="421481" y="540544"/>
                      </a:lnTo>
                      <a:lnTo>
                        <a:pt x="288131" y="583407"/>
                      </a:lnTo>
                      <a:lnTo>
                        <a:pt x="257175" y="452438"/>
                      </a:lnTo>
                      <a:lnTo>
                        <a:pt x="197644" y="373857"/>
                      </a:lnTo>
                      <a:lnTo>
                        <a:pt x="59531" y="395288"/>
                      </a:lnTo>
                      <a:lnTo>
                        <a:pt x="0" y="350044"/>
                      </a:lnTo>
                      <a:lnTo>
                        <a:pt x="19050" y="173832"/>
                      </a:lnTo>
                      <a:lnTo>
                        <a:pt x="6667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Полилиния 48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62686" y="4786031"/>
                  <a:ext cx="593495" cy="601559"/>
                </a:xfrm>
                <a:custGeom>
                  <a:avLst/>
                  <a:gdLst>
                    <a:gd name="connsiteX0" fmla="*/ 459581 w 592931"/>
                    <a:gd name="connsiteY0" fmla="*/ 0 h 604838"/>
                    <a:gd name="connsiteX1" fmla="*/ 469106 w 592931"/>
                    <a:gd name="connsiteY1" fmla="*/ 71438 h 604838"/>
                    <a:gd name="connsiteX2" fmla="*/ 526256 w 592931"/>
                    <a:gd name="connsiteY2" fmla="*/ 71438 h 604838"/>
                    <a:gd name="connsiteX3" fmla="*/ 592931 w 592931"/>
                    <a:gd name="connsiteY3" fmla="*/ 233363 h 604838"/>
                    <a:gd name="connsiteX4" fmla="*/ 557213 w 592931"/>
                    <a:gd name="connsiteY4" fmla="*/ 409575 h 604838"/>
                    <a:gd name="connsiteX5" fmla="*/ 547688 w 592931"/>
                    <a:gd name="connsiteY5" fmla="*/ 497682 h 604838"/>
                    <a:gd name="connsiteX6" fmla="*/ 419100 w 592931"/>
                    <a:gd name="connsiteY6" fmla="*/ 516732 h 604838"/>
                    <a:gd name="connsiteX7" fmla="*/ 347663 w 592931"/>
                    <a:gd name="connsiteY7" fmla="*/ 604838 h 604838"/>
                    <a:gd name="connsiteX8" fmla="*/ 116681 w 592931"/>
                    <a:gd name="connsiteY8" fmla="*/ 485775 h 604838"/>
                    <a:gd name="connsiteX9" fmla="*/ 83344 w 592931"/>
                    <a:gd name="connsiteY9" fmla="*/ 490538 h 604838"/>
                    <a:gd name="connsiteX10" fmla="*/ 0 w 592931"/>
                    <a:gd name="connsiteY10" fmla="*/ 333375 h 604838"/>
                    <a:gd name="connsiteX11" fmla="*/ 47625 w 592931"/>
                    <a:gd name="connsiteY11" fmla="*/ 207169 h 604838"/>
                    <a:gd name="connsiteX12" fmla="*/ 76200 w 592931"/>
                    <a:gd name="connsiteY12" fmla="*/ 69057 h 604838"/>
                    <a:gd name="connsiteX13" fmla="*/ 123825 w 592931"/>
                    <a:gd name="connsiteY13" fmla="*/ 83344 h 604838"/>
                    <a:gd name="connsiteX14" fmla="*/ 240506 w 592931"/>
                    <a:gd name="connsiteY14" fmla="*/ 142875 h 604838"/>
                    <a:gd name="connsiteX15" fmla="*/ 328613 w 592931"/>
                    <a:gd name="connsiteY15" fmla="*/ 57150 h 604838"/>
                    <a:gd name="connsiteX16" fmla="*/ 459581 w 592931"/>
                    <a:gd name="connsiteY16" fmla="*/ 0 h 604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2931" h="604838">
                      <a:moveTo>
                        <a:pt x="459581" y="0"/>
                      </a:moveTo>
                      <a:lnTo>
                        <a:pt x="469106" y="71438"/>
                      </a:lnTo>
                      <a:lnTo>
                        <a:pt x="526256" y="71438"/>
                      </a:lnTo>
                      <a:lnTo>
                        <a:pt x="592931" y="233363"/>
                      </a:lnTo>
                      <a:lnTo>
                        <a:pt x="557213" y="409575"/>
                      </a:lnTo>
                      <a:lnTo>
                        <a:pt x="547688" y="497682"/>
                      </a:lnTo>
                      <a:lnTo>
                        <a:pt x="419100" y="516732"/>
                      </a:lnTo>
                      <a:lnTo>
                        <a:pt x="347663" y="604838"/>
                      </a:lnTo>
                      <a:lnTo>
                        <a:pt x="116681" y="485775"/>
                      </a:lnTo>
                      <a:lnTo>
                        <a:pt x="83344" y="490538"/>
                      </a:lnTo>
                      <a:lnTo>
                        <a:pt x="0" y="333375"/>
                      </a:lnTo>
                      <a:lnTo>
                        <a:pt x="47625" y="207169"/>
                      </a:lnTo>
                      <a:lnTo>
                        <a:pt x="76200" y="69057"/>
                      </a:lnTo>
                      <a:lnTo>
                        <a:pt x="123825" y="83344"/>
                      </a:lnTo>
                      <a:lnTo>
                        <a:pt x="240506" y="142875"/>
                      </a:lnTo>
                      <a:lnTo>
                        <a:pt x="328613" y="57150"/>
                      </a:lnTo>
                      <a:lnTo>
                        <a:pt x="459581" y="0"/>
                      </a:ln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0" name="Полилиния 49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91072" y="4387497"/>
                  <a:ext cx="691158" cy="629131"/>
                </a:xfrm>
                <a:custGeom>
                  <a:avLst/>
                  <a:gdLst>
                    <a:gd name="connsiteX0" fmla="*/ 238125 w 690562"/>
                    <a:gd name="connsiteY0" fmla="*/ 0 h 628650"/>
                    <a:gd name="connsiteX1" fmla="*/ 238125 w 690562"/>
                    <a:gd name="connsiteY1" fmla="*/ 0 h 628650"/>
                    <a:gd name="connsiteX2" fmla="*/ 381000 w 690562"/>
                    <a:gd name="connsiteY2" fmla="*/ 76200 h 628650"/>
                    <a:gd name="connsiteX3" fmla="*/ 438150 w 690562"/>
                    <a:gd name="connsiteY3" fmla="*/ 245269 h 628650"/>
                    <a:gd name="connsiteX4" fmla="*/ 640556 w 690562"/>
                    <a:gd name="connsiteY4" fmla="*/ 333375 h 628650"/>
                    <a:gd name="connsiteX5" fmla="*/ 690562 w 690562"/>
                    <a:gd name="connsiteY5" fmla="*/ 335756 h 628650"/>
                    <a:gd name="connsiteX6" fmla="*/ 559593 w 690562"/>
                    <a:gd name="connsiteY6" fmla="*/ 559594 h 628650"/>
                    <a:gd name="connsiteX7" fmla="*/ 345281 w 690562"/>
                    <a:gd name="connsiteY7" fmla="*/ 569119 h 628650"/>
                    <a:gd name="connsiteX8" fmla="*/ 59531 w 690562"/>
                    <a:gd name="connsiteY8" fmla="*/ 628650 h 628650"/>
                    <a:gd name="connsiteX9" fmla="*/ 0 w 690562"/>
                    <a:gd name="connsiteY9" fmla="*/ 464344 h 628650"/>
                    <a:gd name="connsiteX10" fmla="*/ 69056 w 690562"/>
                    <a:gd name="connsiteY10" fmla="*/ 464344 h 628650"/>
                    <a:gd name="connsiteX11" fmla="*/ 85725 w 690562"/>
                    <a:gd name="connsiteY11" fmla="*/ 283369 h 628650"/>
                    <a:gd name="connsiteX12" fmla="*/ 171450 w 690562"/>
                    <a:gd name="connsiteY12" fmla="*/ 38100 h 628650"/>
                    <a:gd name="connsiteX13" fmla="*/ 238125 w 690562"/>
                    <a:gd name="connsiteY13" fmla="*/ 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0562" h="628650">
                      <a:moveTo>
                        <a:pt x="238125" y="0"/>
                      </a:moveTo>
                      <a:lnTo>
                        <a:pt x="238125" y="0"/>
                      </a:lnTo>
                      <a:lnTo>
                        <a:pt x="381000" y="76200"/>
                      </a:lnTo>
                      <a:lnTo>
                        <a:pt x="438150" y="245269"/>
                      </a:lnTo>
                      <a:lnTo>
                        <a:pt x="640556" y="333375"/>
                      </a:lnTo>
                      <a:lnTo>
                        <a:pt x="690562" y="335756"/>
                      </a:lnTo>
                      <a:lnTo>
                        <a:pt x="559593" y="559594"/>
                      </a:lnTo>
                      <a:lnTo>
                        <a:pt x="345281" y="569119"/>
                      </a:lnTo>
                      <a:lnTo>
                        <a:pt x="59531" y="628650"/>
                      </a:lnTo>
                      <a:lnTo>
                        <a:pt x="0" y="464344"/>
                      </a:lnTo>
                      <a:lnTo>
                        <a:pt x="69056" y="464344"/>
                      </a:lnTo>
                      <a:lnTo>
                        <a:pt x="85725" y="283369"/>
                      </a:lnTo>
                      <a:lnTo>
                        <a:pt x="171450" y="38100"/>
                      </a:lnTo>
                      <a:lnTo>
                        <a:pt x="238125" y="0"/>
                      </a:ln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1" name="Полилиния 50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66701" y="4176952"/>
                  <a:ext cx="603510" cy="599053"/>
                </a:xfrm>
                <a:custGeom>
                  <a:avLst/>
                  <a:gdLst>
                    <a:gd name="connsiteX0" fmla="*/ 0 w 604838"/>
                    <a:gd name="connsiteY0" fmla="*/ 292893 h 600075"/>
                    <a:gd name="connsiteX1" fmla="*/ 100013 w 604838"/>
                    <a:gd name="connsiteY1" fmla="*/ 190500 h 600075"/>
                    <a:gd name="connsiteX2" fmla="*/ 345281 w 604838"/>
                    <a:gd name="connsiteY2" fmla="*/ 102393 h 600075"/>
                    <a:gd name="connsiteX3" fmla="*/ 440531 w 604838"/>
                    <a:gd name="connsiteY3" fmla="*/ 0 h 600075"/>
                    <a:gd name="connsiteX4" fmla="*/ 471488 w 604838"/>
                    <a:gd name="connsiteY4" fmla="*/ 164306 h 600075"/>
                    <a:gd name="connsiteX5" fmla="*/ 583406 w 604838"/>
                    <a:gd name="connsiteY5" fmla="*/ 219075 h 600075"/>
                    <a:gd name="connsiteX6" fmla="*/ 604838 w 604838"/>
                    <a:gd name="connsiteY6" fmla="*/ 364331 h 600075"/>
                    <a:gd name="connsiteX7" fmla="*/ 504825 w 604838"/>
                    <a:gd name="connsiteY7" fmla="*/ 333375 h 600075"/>
                    <a:gd name="connsiteX8" fmla="*/ 469106 w 604838"/>
                    <a:gd name="connsiteY8" fmla="*/ 395287 h 600075"/>
                    <a:gd name="connsiteX9" fmla="*/ 554831 w 604838"/>
                    <a:gd name="connsiteY9" fmla="*/ 447675 h 600075"/>
                    <a:gd name="connsiteX10" fmla="*/ 538163 w 604838"/>
                    <a:gd name="connsiteY10" fmla="*/ 600075 h 600075"/>
                    <a:gd name="connsiteX11" fmla="*/ 442913 w 604838"/>
                    <a:gd name="connsiteY11" fmla="*/ 545306 h 600075"/>
                    <a:gd name="connsiteX12" fmla="*/ 323850 w 604838"/>
                    <a:gd name="connsiteY12" fmla="*/ 540543 h 600075"/>
                    <a:gd name="connsiteX13" fmla="*/ 271463 w 604838"/>
                    <a:gd name="connsiteY13" fmla="*/ 542925 h 600075"/>
                    <a:gd name="connsiteX14" fmla="*/ 61913 w 604838"/>
                    <a:gd name="connsiteY14" fmla="*/ 452437 h 600075"/>
                    <a:gd name="connsiteX15" fmla="*/ 0 w 604838"/>
                    <a:gd name="connsiteY15" fmla="*/ 292893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04838" h="600075">
                      <a:moveTo>
                        <a:pt x="0" y="292893"/>
                      </a:moveTo>
                      <a:lnTo>
                        <a:pt x="100013" y="190500"/>
                      </a:lnTo>
                      <a:lnTo>
                        <a:pt x="345281" y="102393"/>
                      </a:lnTo>
                      <a:lnTo>
                        <a:pt x="440531" y="0"/>
                      </a:lnTo>
                      <a:lnTo>
                        <a:pt x="471488" y="164306"/>
                      </a:lnTo>
                      <a:lnTo>
                        <a:pt x="583406" y="219075"/>
                      </a:lnTo>
                      <a:lnTo>
                        <a:pt x="604838" y="364331"/>
                      </a:lnTo>
                      <a:lnTo>
                        <a:pt x="504825" y="333375"/>
                      </a:lnTo>
                      <a:lnTo>
                        <a:pt x="469106" y="395287"/>
                      </a:lnTo>
                      <a:lnTo>
                        <a:pt x="554831" y="447675"/>
                      </a:lnTo>
                      <a:lnTo>
                        <a:pt x="538163" y="600075"/>
                      </a:lnTo>
                      <a:lnTo>
                        <a:pt x="442913" y="545306"/>
                      </a:lnTo>
                      <a:lnTo>
                        <a:pt x="323850" y="540543"/>
                      </a:lnTo>
                      <a:lnTo>
                        <a:pt x="271463" y="542925"/>
                      </a:lnTo>
                      <a:lnTo>
                        <a:pt x="61913" y="452437"/>
                      </a:lnTo>
                      <a:lnTo>
                        <a:pt x="0" y="292893"/>
                      </a:lnTo>
                      <a:close/>
                    </a:path>
                  </a:pathLst>
                </a:custGeom>
                <a:solidFill>
                  <a:srgbClr val="F3AE0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2" name="Полилиния 51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16114" y="3144275"/>
                  <a:ext cx="911527" cy="1318417"/>
                </a:xfrm>
                <a:custGeom>
                  <a:avLst/>
                  <a:gdLst>
                    <a:gd name="connsiteX0" fmla="*/ 0 w 912019"/>
                    <a:gd name="connsiteY0" fmla="*/ 1073944 h 1319213"/>
                    <a:gd name="connsiteX1" fmla="*/ 26194 w 912019"/>
                    <a:gd name="connsiteY1" fmla="*/ 954881 h 1319213"/>
                    <a:gd name="connsiteX2" fmla="*/ 147638 w 912019"/>
                    <a:gd name="connsiteY2" fmla="*/ 900113 h 1319213"/>
                    <a:gd name="connsiteX3" fmla="*/ 233363 w 912019"/>
                    <a:gd name="connsiteY3" fmla="*/ 809625 h 1319213"/>
                    <a:gd name="connsiteX4" fmla="*/ 371475 w 912019"/>
                    <a:gd name="connsiteY4" fmla="*/ 750094 h 1319213"/>
                    <a:gd name="connsiteX5" fmla="*/ 395288 w 912019"/>
                    <a:gd name="connsiteY5" fmla="*/ 590550 h 1319213"/>
                    <a:gd name="connsiteX6" fmla="*/ 392906 w 912019"/>
                    <a:gd name="connsiteY6" fmla="*/ 416719 h 1319213"/>
                    <a:gd name="connsiteX7" fmla="*/ 292894 w 912019"/>
                    <a:gd name="connsiteY7" fmla="*/ 195263 h 1319213"/>
                    <a:gd name="connsiteX8" fmla="*/ 357188 w 912019"/>
                    <a:gd name="connsiteY8" fmla="*/ 126206 h 1319213"/>
                    <a:gd name="connsiteX9" fmla="*/ 397669 w 912019"/>
                    <a:gd name="connsiteY9" fmla="*/ 126206 h 1319213"/>
                    <a:gd name="connsiteX10" fmla="*/ 521494 w 912019"/>
                    <a:gd name="connsiteY10" fmla="*/ 135731 h 1319213"/>
                    <a:gd name="connsiteX11" fmla="*/ 604838 w 912019"/>
                    <a:gd name="connsiteY11" fmla="*/ 152400 h 1319213"/>
                    <a:gd name="connsiteX12" fmla="*/ 609600 w 912019"/>
                    <a:gd name="connsiteY12" fmla="*/ 0 h 1319213"/>
                    <a:gd name="connsiteX13" fmla="*/ 690563 w 912019"/>
                    <a:gd name="connsiteY13" fmla="*/ 38100 h 1319213"/>
                    <a:gd name="connsiteX14" fmla="*/ 690563 w 912019"/>
                    <a:gd name="connsiteY14" fmla="*/ 38100 h 1319213"/>
                    <a:gd name="connsiteX15" fmla="*/ 690563 w 912019"/>
                    <a:gd name="connsiteY15" fmla="*/ 73819 h 1319213"/>
                    <a:gd name="connsiteX16" fmla="*/ 709613 w 912019"/>
                    <a:gd name="connsiteY16" fmla="*/ 197644 h 1319213"/>
                    <a:gd name="connsiteX17" fmla="*/ 788194 w 912019"/>
                    <a:gd name="connsiteY17" fmla="*/ 333375 h 1319213"/>
                    <a:gd name="connsiteX18" fmla="*/ 912019 w 912019"/>
                    <a:gd name="connsiteY18" fmla="*/ 431006 h 1319213"/>
                    <a:gd name="connsiteX19" fmla="*/ 826294 w 912019"/>
                    <a:gd name="connsiteY19" fmla="*/ 647700 h 1319213"/>
                    <a:gd name="connsiteX20" fmla="*/ 683419 w 912019"/>
                    <a:gd name="connsiteY20" fmla="*/ 742950 h 1319213"/>
                    <a:gd name="connsiteX21" fmla="*/ 823913 w 912019"/>
                    <a:gd name="connsiteY21" fmla="*/ 892969 h 1319213"/>
                    <a:gd name="connsiteX22" fmla="*/ 842963 w 912019"/>
                    <a:gd name="connsiteY22" fmla="*/ 923925 h 1319213"/>
                    <a:gd name="connsiteX23" fmla="*/ 835819 w 912019"/>
                    <a:gd name="connsiteY23" fmla="*/ 957263 h 1319213"/>
                    <a:gd name="connsiteX24" fmla="*/ 795338 w 912019"/>
                    <a:gd name="connsiteY24" fmla="*/ 1023938 h 1319213"/>
                    <a:gd name="connsiteX25" fmla="*/ 685800 w 912019"/>
                    <a:gd name="connsiteY25" fmla="*/ 1138238 h 1319213"/>
                    <a:gd name="connsiteX26" fmla="*/ 461963 w 912019"/>
                    <a:gd name="connsiteY26" fmla="*/ 1214438 h 1319213"/>
                    <a:gd name="connsiteX27" fmla="*/ 357188 w 912019"/>
                    <a:gd name="connsiteY27" fmla="*/ 1319213 h 1319213"/>
                    <a:gd name="connsiteX28" fmla="*/ 216694 w 912019"/>
                    <a:gd name="connsiteY28" fmla="*/ 1238250 h 1319213"/>
                    <a:gd name="connsiteX29" fmla="*/ 223838 w 912019"/>
                    <a:gd name="connsiteY29" fmla="*/ 1190625 h 1319213"/>
                    <a:gd name="connsiteX30" fmla="*/ 123825 w 912019"/>
                    <a:gd name="connsiteY30" fmla="*/ 1154906 h 1319213"/>
                    <a:gd name="connsiteX31" fmla="*/ 0 w 912019"/>
                    <a:gd name="connsiteY31" fmla="*/ 1073944 h 1319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12019" h="1319213">
                      <a:moveTo>
                        <a:pt x="0" y="1073944"/>
                      </a:moveTo>
                      <a:lnTo>
                        <a:pt x="26194" y="954881"/>
                      </a:lnTo>
                      <a:lnTo>
                        <a:pt x="147638" y="900113"/>
                      </a:lnTo>
                      <a:lnTo>
                        <a:pt x="233363" y="809625"/>
                      </a:lnTo>
                      <a:lnTo>
                        <a:pt x="371475" y="750094"/>
                      </a:lnTo>
                      <a:lnTo>
                        <a:pt x="395288" y="590550"/>
                      </a:lnTo>
                      <a:lnTo>
                        <a:pt x="392906" y="416719"/>
                      </a:lnTo>
                      <a:lnTo>
                        <a:pt x="292894" y="195263"/>
                      </a:lnTo>
                      <a:lnTo>
                        <a:pt x="357188" y="126206"/>
                      </a:lnTo>
                      <a:lnTo>
                        <a:pt x="397669" y="126206"/>
                      </a:lnTo>
                      <a:lnTo>
                        <a:pt x="521494" y="135731"/>
                      </a:lnTo>
                      <a:lnTo>
                        <a:pt x="604838" y="152400"/>
                      </a:lnTo>
                      <a:lnTo>
                        <a:pt x="609600" y="0"/>
                      </a:lnTo>
                      <a:lnTo>
                        <a:pt x="690563" y="38100"/>
                      </a:lnTo>
                      <a:lnTo>
                        <a:pt x="690563" y="38100"/>
                      </a:lnTo>
                      <a:lnTo>
                        <a:pt x="690563" y="73819"/>
                      </a:lnTo>
                      <a:lnTo>
                        <a:pt x="709613" y="197644"/>
                      </a:lnTo>
                      <a:lnTo>
                        <a:pt x="788194" y="333375"/>
                      </a:lnTo>
                      <a:lnTo>
                        <a:pt x="912019" y="431006"/>
                      </a:lnTo>
                      <a:lnTo>
                        <a:pt x="826294" y="647700"/>
                      </a:lnTo>
                      <a:lnTo>
                        <a:pt x="683419" y="742950"/>
                      </a:lnTo>
                      <a:lnTo>
                        <a:pt x="823913" y="892969"/>
                      </a:lnTo>
                      <a:lnTo>
                        <a:pt x="842963" y="923925"/>
                      </a:lnTo>
                      <a:lnTo>
                        <a:pt x="835819" y="957263"/>
                      </a:lnTo>
                      <a:lnTo>
                        <a:pt x="795338" y="1023938"/>
                      </a:lnTo>
                      <a:lnTo>
                        <a:pt x="685800" y="1138238"/>
                      </a:lnTo>
                      <a:lnTo>
                        <a:pt x="461963" y="1214438"/>
                      </a:lnTo>
                      <a:lnTo>
                        <a:pt x="357188" y="1319213"/>
                      </a:lnTo>
                      <a:lnTo>
                        <a:pt x="216694" y="1238250"/>
                      </a:lnTo>
                      <a:lnTo>
                        <a:pt x="223838" y="1190625"/>
                      </a:lnTo>
                      <a:lnTo>
                        <a:pt x="123825" y="1154906"/>
                      </a:lnTo>
                      <a:lnTo>
                        <a:pt x="0" y="107394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3" name="Полилиния 52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65862" y="3196912"/>
                  <a:ext cx="545914" cy="1017637"/>
                </a:xfrm>
                <a:custGeom>
                  <a:avLst/>
                  <a:gdLst>
                    <a:gd name="connsiteX0" fmla="*/ 21431 w 542925"/>
                    <a:gd name="connsiteY0" fmla="*/ 990600 h 1016794"/>
                    <a:gd name="connsiteX1" fmla="*/ 57150 w 542925"/>
                    <a:gd name="connsiteY1" fmla="*/ 871537 h 1016794"/>
                    <a:gd name="connsiteX2" fmla="*/ 0 w 542925"/>
                    <a:gd name="connsiteY2" fmla="*/ 797719 h 1016794"/>
                    <a:gd name="connsiteX3" fmla="*/ 85725 w 542925"/>
                    <a:gd name="connsiteY3" fmla="*/ 747712 h 1016794"/>
                    <a:gd name="connsiteX4" fmla="*/ 69056 w 542925"/>
                    <a:gd name="connsiteY4" fmla="*/ 633412 h 1016794"/>
                    <a:gd name="connsiteX5" fmla="*/ 135731 w 542925"/>
                    <a:gd name="connsiteY5" fmla="*/ 595312 h 1016794"/>
                    <a:gd name="connsiteX6" fmla="*/ 207168 w 542925"/>
                    <a:gd name="connsiteY6" fmla="*/ 478631 h 1016794"/>
                    <a:gd name="connsiteX7" fmla="*/ 192881 w 542925"/>
                    <a:gd name="connsiteY7" fmla="*/ 302419 h 1016794"/>
                    <a:gd name="connsiteX8" fmla="*/ 211931 w 542925"/>
                    <a:gd name="connsiteY8" fmla="*/ 195262 h 1016794"/>
                    <a:gd name="connsiteX9" fmla="*/ 352425 w 542925"/>
                    <a:gd name="connsiteY9" fmla="*/ 0 h 1016794"/>
                    <a:gd name="connsiteX10" fmla="*/ 407193 w 542925"/>
                    <a:gd name="connsiteY10" fmla="*/ 97631 h 1016794"/>
                    <a:gd name="connsiteX11" fmla="*/ 500062 w 542925"/>
                    <a:gd name="connsiteY11" fmla="*/ 78581 h 1016794"/>
                    <a:gd name="connsiteX12" fmla="*/ 445293 w 542925"/>
                    <a:gd name="connsiteY12" fmla="*/ 135731 h 1016794"/>
                    <a:gd name="connsiteX13" fmla="*/ 540543 w 542925"/>
                    <a:gd name="connsiteY13" fmla="*/ 359569 h 1016794"/>
                    <a:gd name="connsiteX14" fmla="*/ 542925 w 542925"/>
                    <a:gd name="connsiteY14" fmla="*/ 526256 h 1016794"/>
                    <a:gd name="connsiteX15" fmla="*/ 516731 w 542925"/>
                    <a:gd name="connsiteY15" fmla="*/ 692944 h 1016794"/>
                    <a:gd name="connsiteX16" fmla="*/ 378618 w 542925"/>
                    <a:gd name="connsiteY16" fmla="*/ 750094 h 1016794"/>
                    <a:gd name="connsiteX17" fmla="*/ 295275 w 542925"/>
                    <a:gd name="connsiteY17" fmla="*/ 840581 h 1016794"/>
                    <a:gd name="connsiteX18" fmla="*/ 173831 w 542925"/>
                    <a:gd name="connsiteY18" fmla="*/ 897731 h 1016794"/>
                    <a:gd name="connsiteX19" fmla="*/ 142875 w 542925"/>
                    <a:gd name="connsiteY19" fmla="*/ 1016794 h 1016794"/>
                    <a:gd name="connsiteX20" fmla="*/ 83343 w 542925"/>
                    <a:gd name="connsiteY20" fmla="*/ 997744 h 1016794"/>
                    <a:gd name="connsiteX21" fmla="*/ 21431 w 542925"/>
                    <a:gd name="connsiteY21" fmla="*/ 990600 h 10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2925" h="1016794">
                      <a:moveTo>
                        <a:pt x="21431" y="990600"/>
                      </a:moveTo>
                      <a:lnTo>
                        <a:pt x="57150" y="871537"/>
                      </a:lnTo>
                      <a:lnTo>
                        <a:pt x="0" y="797719"/>
                      </a:lnTo>
                      <a:lnTo>
                        <a:pt x="85725" y="747712"/>
                      </a:lnTo>
                      <a:lnTo>
                        <a:pt x="69056" y="633412"/>
                      </a:lnTo>
                      <a:lnTo>
                        <a:pt x="135731" y="595312"/>
                      </a:lnTo>
                      <a:lnTo>
                        <a:pt x="207168" y="478631"/>
                      </a:lnTo>
                      <a:lnTo>
                        <a:pt x="192881" y="302419"/>
                      </a:lnTo>
                      <a:lnTo>
                        <a:pt x="211931" y="195262"/>
                      </a:lnTo>
                      <a:lnTo>
                        <a:pt x="352425" y="0"/>
                      </a:lnTo>
                      <a:lnTo>
                        <a:pt x="407193" y="97631"/>
                      </a:lnTo>
                      <a:lnTo>
                        <a:pt x="500062" y="78581"/>
                      </a:lnTo>
                      <a:lnTo>
                        <a:pt x="445293" y="135731"/>
                      </a:lnTo>
                      <a:lnTo>
                        <a:pt x="540543" y="359569"/>
                      </a:lnTo>
                      <a:lnTo>
                        <a:pt x="542925" y="526256"/>
                      </a:lnTo>
                      <a:lnTo>
                        <a:pt x="516731" y="692944"/>
                      </a:lnTo>
                      <a:lnTo>
                        <a:pt x="378618" y="750094"/>
                      </a:lnTo>
                      <a:lnTo>
                        <a:pt x="295275" y="840581"/>
                      </a:lnTo>
                      <a:lnTo>
                        <a:pt x="173831" y="897731"/>
                      </a:lnTo>
                      <a:lnTo>
                        <a:pt x="142875" y="1016794"/>
                      </a:lnTo>
                      <a:lnTo>
                        <a:pt x="83343" y="997744"/>
                      </a:lnTo>
                      <a:lnTo>
                        <a:pt x="21431" y="99060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4" name="Полилиния 53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9763" y="3141770"/>
                  <a:ext cx="1011695" cy="1040195"/>
                </a:xfrm>
                <a:custGeom>
                  <a:avLst/>
                  <a:gdLst>
                    <a:gd name="connsiteX0" fmla="*/ 0 w 1012031"/>
                    <a:gd name="connsiteY0" fmla="*/ 928687 h 1042987"/>
                    <a:gd name="connsiteX1" fmla="*/ 54768 w 1012031"/>
                    <a:gd name="connsiteY1" fmla="*/ 814387 h 1042987"/>
                    <a:gd name="connsiteX2" fmla="*/ 116681 w 1012031"/>
                    <a:gd name="connsiteY2" fmla="*/ 545306 h 1042987"/>
                    <a:gd name="connsiteX3" fmla="*/ 230981 w 1012031"/>
                    <a:gd name="connsiteY3" fmla="*/ 538162 h 1042987"/>
                    <a:gd name="connsiteX4" fmla="*/ 242887 w 1012031"/>
                    <a:gd name="connsiteY4" fmla="*/ 369094 h 1042987"/>
                    <a:gd name="connsiteX5" fmla="*/ 288131 w 1012031"/>
                    <a:gd name="connsiteY5" fmla="*/ 245269 h 1042987"/>
                    <a:gd name="connsiteX6" fmla="*/ 378618 w 1012031"/>
                    <a:gd name="connsiteY6" fmla="*/ 259556 h 1042987"/>
                    <a:gd name="connsiteX7" fmla="*/ 478631 w 1012031"/>
                    <a:gd name="connsiteY7" fmla="*/ 240506 h 1042987"/>
                    <a:gd name="connsiteX8" fmla="*/ 581025 w 1012031"/>
                    <a:gd name="connsiteY8" fmla="*/ 121444 h 1042987"/>
                    <a:gd name="connsiteX9" fmla="*/ 645318 w 1012031"/>
                    <a:gd name="connsiteY9" fmla="*/ 30956 h 1042987"/>
                    <a:gd name="connsiteX10" fmla="*/ 728662 w 1012031"/>
                    <a:gd name="connsiteY10" fmla="*/ 42862 h 1042987"/>
                    <a:gd name="connsiteX11" fmla="*/ 769143 w 1012031"/>
                    <a:gd name="connsiteY11" fmla="*/ 42862 h 1042987"/>
                    <a:gd name="connsiteX12" fmla="*/ 881062 w 1012031"/>
                    <a:gd name="connsiteY12" fmla="*/ 95250 h 1042987"/>
                    <a:gd name="connsiteX13" fmla="*/ 935831 w 1012031"/>
                    <a:gd name="connsiteY13" fmla="*/ 0 h 1042987"/>
                    <a:gd name="connsiteX14" fmla="*/ 1012031 w 1012031"/>
                    <a:gd name="connsiteY14" fmla="*/ 66675 h 1042987"/>
                    <a:gd name="connsiteX15" fmla="*/ 876300 w 1012031"/>
                    <a:gd name="connsiteY15" fmla="*/ 245269 h 1042987"/>
                    <a:gd name="connsiteX16" fmla="*/ 850106 w 1012031"/>
                    <a:gd name="connsiteY16" fmla="*/ 352425 h 1042987"/>
                    <a:gd name="connsiteX17" fmla="*/ 862012 w 1012031"/>
                    <a:gd name="connsiteY17" fmla="*/ 533400 h 1042987"/>
                    <a:gd name="connsiteX18" fmla="*/ 795337 w 1012031"/>
                    <a:gd name="connsiteY18" fmla="*/ 645319 h 1042987"/>
                    <a:gd name="connsiteX19" fmla="*/ 728662 w 1012031"/>
                    <a:gd name="connsiteY19" fmla="*/ 690562 h 1042987"/>
                    <a:gd name="connsiteX20" fmla="*/ 742950 w 1012031"/>
                    <a:gd name="connsiteY20" fmla="*/ 795337 h 1042987"/>
                    <a:gd name="connsiteX21" fmla="*/ 661987 w 1012031"/>
                    <a:gd name="connsiteY21" fmla="*/ 857250 h 1042987"/>
                    <a:gd name="connsiteX22" fmla="*/ 707231 w 1012031"/>
                    <a:gd name="connsiteY22" fmla="*/ 926306 h 1042987"/>
                    <a:gd name="connsiteX23" fmla="*/ 685800 w 1012031"/>
                    <a:gd name="connsiteY23" fmla="*/ 1042987 h 1042987"/>
                    <a:gd name="connsiteX24" fmla="*/ 502443 w 1012031"/>
                    <a:gd name="connsiteY24" fmla="*/ 1023937 h 1042987"/>
                    <a:gd name="connsiteX25" fmla="*/ 297656 w 1012031"/>
                    <a:gd name="connsiteY25" fmla="*/ 971550 h 1042987"/>
                    <a:gd name="connsiteX26" fmla="*/ 116681 w 1012031"/>
                    <a:gd name="connsiteY26" fmla="*/ 1019175 h 1042987"/>
                    <a:gd name="connsiteX27" fmla="*/ 0 w 1012031"/>
                    <a:gd name="connsiteY27" fmla="*/ 928687 h 104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2031" h="1042987">
                      <a:moveTo>
                        <a:pt x="0" y="928687"/>
                      </a:moveTo>
                      <a:lnTo>
                        <a:pt x="54768" y="814387"/>
                      </a:lnTo>
                      <a:lnTo>
                        <a:pt x="116681" y="545306"/>
                      </a:lnTo>
                      <a:lnTo>
                        <a:pt x="230981" y="538162"/>
                      </a:lnTo>
                      <a:lnTo>
                        <a:pt x="242887" y="369094"/>
                      </a:lnTo>
                      <a:lnTo>
                        <a:pt x="288131" y="245269"/>
                      </a:lnTo>
                      <a:lnTo>
                        <a:pt x="378618" y="259556"/>
                      </a:lnTo>
                      <a:lnTo>
                        <a:pt x="478631" y="240506"/>
                      </a:lnTo>
                      <a:lnTo>
                        <a:pt x="581025" y="121444"/>
                      </a:lnTo>
                      <a:lnTo>
                        <a:pt x="645318" y="30956"/>
                      </a:lnTo>
                      <a:lnTo>
                        <a:pt x="728662" y="42862"/>
                      </a:lnTo>
                      <a:lnTo>
                        <a:pt x="769143" y="42862"/>
                      </a:lnTo>
                      <a:lnTo>
                        <a:pt x="881062" y="95250"/>
                      </a:lnTo>
                      <a:lnTo>
                        <a:pt x="935831" y="0"/>
                      </a:lnTo>
                      <a:lnTo>
                        <a:pt x="1012031" y="66675"/>
                      </a:lnTo>
                      <a:lnTo>
                        <a:pt x="876300" y="245269"/>
                      </a:lnTo>
                      <a:lnTo>
                        <a:pt x="850106" y="352425"/>
                      </a:lnTo>
                      <a:lnTo>
                        <a:pt x="862012" y="533400"/>
                      </a:lnTo>
                      <a:lnTo>
                        <a:pt x="795337" y="645319"/>
                      </a:lnTo>
                      <a:lnTo>
                        <a:pt x="728662" y="690562"/>
                      </a:lnTo>
                      <a:lnTo>
                        <a:pt x="742950" y="795337"/>
                      </a:lnTo>
                      <a:lnTo>
                        <a:pt x="661987" y="857250"/>
                      </a:lnTo>
                      <a:lnTo>
                        <a:pt x="707231" y="926306"/>
                      </a:lnTo>
                      <a:lnTo>
                        <a:pt x="685800" y="1042987"/>
                      </a:lnTo>
                      <a:lnTo>
                        <a:pt x="502443" y="1023937"/>
                      </a:lnTo>
                      <a:lnTo>
                        <a:pt x="297656" y="971550"/>
                      </a:lnTo>
                      <a:lnTo>
                        <a:pt x="116681" y="1019175"/>
                      </a:lnTo>
                      <a:lnTo>
                        <a:pt x="0" y="92868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5" name="Полилиния 54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55018" y="2444964"/>
                  <a:ext cx="843914" cy="854714"/>
                </a:xfrm>
                <a:custGeom>
                  <a:avLst/>
                  <a:gdLst>
                    <a:gd name="connsiteX0" fmla="*/ 0 w 842963"/>
                    <a:gd name="connsiteY0" fmla="*/ 357187 h 854869"/>
                    <a:gd name="connsiteX1" fmla="*/ 35719 w 842963"/>
                    <a:gd name="connsiteY1" fmla="*/ 238125 h 854869"/>
                    <a:gd name="connsiteX2" fmla="*/ 95250 w 842963"/>
                    <a:gd name="connsiteY2" fmla="*/ 152400 h 854869"/>
                    <a:gd name="connsiteX3" fmla="*/ 461963 w 842963"/>
                    <a:gd name="connsiteY3" fmla="*/ 50006 h 854869"/>
                    <a:gd name="connsiteX4" fmla="*/ 657225 w 842963"/>
                    <a:gd name="connsiteY4" fmla="*/ 0 h 854869"/>
                    <a:gd name="connsiteX5" fmla="*/ 647700 w 842963"/>
                    <a:gd name="connsiteY5" fmla="*/ 128587 h 854869"/>
                    <a:gd name="connsiteX6" fmla="*/ 807244 w 842963"/>
                    <a:gd name="connsiteY6" fmla="*/ 142875 h 854869"/>
                    <a:gd name="connsiteX7" fmla="*/ 802482 w 842963"/>
                    <a:gd name="connsiteY7" fmla="*/ 264319 h 854869"/>
                    <a:gd name="connsiteX8" fmla="*/ 704850 w 842963"/>
                    <a:gd name="connsiteY8" fmla="*/ 366712 h 854869"/>
                    <a:gd name="connsiteX9" fmla="*/ 707232 w 842963"/>
                    <a:gd name="connsiteY9" fmla="*/ 421481 h 854869"/>
                    <a:gd name="connsiteX10" fmla="*/ 757238 w 842963"/>
                    <a:gd name="connsiteY10" fmla="*/ 481012 h 854869"/>
                    <a:gd name="connsiteX11" fmla="*/ 826294 w 842963"/>
                    <a:gd name="connsiteY11" fmla="*/ 526256 h 854869"/>
                    <a:gd name="connsiteX12" fmla="*/ 842963 w 842963"/>
                    <a:gd name="connsiteY12" fmla="*/ 557212 h 854869"/>
                    <a:gd name="connsiteX13" fmla="*/ 833438 w 842963"/>
                    <a:gd name="connsiteY13" fmla="*/ 642937 h 854869"/>
                    <a:gd name="connsiteX14" fmla="*/ 809625 w 842963"/>
                    <a:gd name="connsiteY14" fmla="*/ 700087 h 854869"/>
                    <a:gd name="connsiteX15" fmla="*/ 754857 w 842963"/>
                    <a:gd name="connsiteY15" fmla="*/ 790575 h 854869"/>
                    <a:gd name="connsiteX16" fmla="*/ 666750 w 842963"/>
                    <a:gd name="connsiteY16" fmla="*/ 854869 h 854869"/>
                    <a:gd name="connsiteX17" fmla="*/ 481013 w 842963"/>
                    <a:gd name="connsiteY17" fmla="*/ 838200 h 854869"/>
                    <a:gd name="connsiteX18" fmla="*/ 504825 w 842963"/>
                    <a:gd name="connsiteY18" fmla="*/ 750094 h 854869"/>
                    <a:gd name="connsiteX19" fmla="*/ 419100 w 842963"/>
                    <a:gd name="connsiteY19" fmla="*/ 633412 h 854869"/>
                    <a:gd name="connsiteX20" fmla="*/ 259557 w 842963"/>
                    <a:gd name="connsiteY20" fmla="*/ 531019 h 854869"/>
                    <a:gd name="connsiteX21" fmla="*/ 140494 w 842963"/>
                    <a:gd name="connsiteY21" fmla="*/ 621506 h 854869"/>
                    <a:gd name="connsiteX22" fmla="*/ 147638 w 842963"/>
                    <a:gd name="connsiteY22" fmla="*/ 526256 h 854869"/>
                    <a:gd name="connsiteX23" fmla="*/ 78582 w 842963"/>
                    <a:gd name="connsiteY23" fmla="*/ 457200 h 854869"/>
                    <a:gd name="connsiteX24" fmla="*/ 0 w 842963"/>
                    <a:gd name="connsiteY24" fmla="*/ 357187 h 85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42963" h="854869">
                      <a:moveTo>
                        <a:pt x="0" y="357187"/>
                      </a:moveTo>
                      <a:lnTo>
                        <a:pt x="35719" y="238125"/>
                      </a:lnTo>
                      <a:lnTo>
                        <a:pt x="95250" y="152400"/>
                      </a:lnTo>
                      <a:lnTo>
                        <a:pt x="461963" y="50006"/>
                      </a:lnTo>
                      <a:lnTo>
                        <a:pt x="657225" y="0"/>
                      </a:lnTo>
                      <a:lnTo>
                        <a:pt x="647700" y="128587"/>
                      </a:lnTo>
                      <a:lnTo>
                        <a:pt x="807244" y="142875"/>
                      </a:lnTo>
                      <a:lnTo>
                        <a:pt x="802482" y="264319"/>
                      </a:lnTo>
                      <a:lnTo>
                        <a:pt x="704850" y="366712"/>
                      </a:lnTo>
                      <a:lnTo>
                        <a:pt x="707232" y="421481"/>
                      </a:lnTo>
                      <a:lnTo>
                        <a:pt x="757238" y="481012"/>
                      </a:lnTo>
                      <a:lnTo>
                        <a:pt x="826294" y="526256"/>
                      </a:lnTo>
                      <a:lnTo>
                        <a:pt x="842963" y="557212"/>
                      </a:lnTo>
                      <a:lnTo>
                        <a:pt x="833438" y="642937"/>
                      </a:lnTo>
                      <a:lnTo>
                        <a:pt x="809625" y="700087"/>
                      </a:lnTo>
                      <a:lnTo>
                        <a:pt x="754857" y="790575"/>
                      </a:lnTo>
                      <a:lnTo>
                        <a:pt x="666750" y="854869"/>
                      </a:lnTo>
                      <a:lnTo>
                        <a:pt x="481013" y="838200"/>
                      </a:lnTo>
                      <a:lnTo>
                        <a:pt x="504825" y="750094"/>
                      </a:lnTo>
                      <a:lnTo>
                        <a:pt x="419100" y="633412"/>
                      </a:lnTo>
                      <a:lnTo>
                        <a:pt x="259557" y="531019"/>
                      </a:lnTo>
                      <a:lnTo>
                        <a:pt x="140494" y="621506"/>
                      </a:lnTo>
                      <a:lnTo>
                        <a:pt x="147638" y="526256"/>
                      </a:lnTo>
                      <a:lnTo>
                        <a:pt x="78582" y="457200"/>
                      </a:lnTo>
                      <a:lnTo>
                        <a:pt x="0" y="357187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6" name="Полилиния 55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72045" y="1908573"/>
                  <a:ext cx="946586" cy="1087819"/>
                </a:xfrm>
                <a:custGeom>
                  <a:avLst/>
                  <a:gdLst>
                    <a:gd name="connsiteX0" fmla="*/ 252412 w 945356"/>
                    <a:gd name="connsiteY0" fmla="*/ 1088231 h 1088231"/>
                    <a:gd name="connsiteX1" fmla="*/ 102393 w 945356"/>
                    <a:gd name="connsiteY1" fmla="*/ 957262 h 1088231"/>
                    <a:gd name="connsiteX2" fmla="*/ 23812 w 945356"/>
                    <a:gd name="connsiteY2" fmla="*/ 850106 h 1088231"/>
                    <a:gd name="connsiteX3" fmla="*/ 0 w 945356"/>
                    <a:gd name="connsiteY3" fmla="*/ 626268 h 1088231"/>
                    <a:gd name="connsiteX4" fmla="*/ 52387 w 945356"/>
                    <a:gd name="connsiteY4" fmla="*/ 426243 h 1088231"/>
                    <a:gd name="connsiteX5" fmla="*/ 252412 w 945356"/>
                    <a:gd name="connsiteY5" fmla="*/ 152400 h 1088231"/>
                    <a:gd name="connsiteX6" fmla="*/ 283368 w 945356"/>
                    <a:gd name="connsiteY6" fmla="*/ 0 h 1088231"/>
                    <a:gd name="connsiteX7" fmla="*/ 640556 w 945356"/>
                    <a:gd name="connsiteY7" fmla="*/ 50006 h 1088231"/>
                    <a:gd name="connsiteX8" fmla="*/ 585787 w 945356"/>
                    <a:gd name="connsiteY8" fmla="*/ 285750 h 1088231"/>
                    <a:gd name="connsiteX9" fmla="*/ 814387 w 945356"/>
                    <a:gd name="connsiteY9" fmla="*/ 314325 h 1088231"/>
                    <a:gd name="connsiteX10" fmla="*/ 783431 w 945356"/>
                    <a:gd name="connsiteY10" fmla="*/ 397668 h 1088231"/>
                    <a:gd name="connsiteX11" fmla="*/ 945356 w 945356"/>
                    <a:gd name="connsiteY11" fmla="*/ 385762 h 1088231"/>
                    <a:gd name="connsiteX12" fmla="*/ 940593 w 945356"/>
                    <a:gd name="connsiteY12" fmla="*/ 533400 h 1088231"/>
                    <a:gd name="connsiteX13" fmla="*/ 711993 w 945356"/>
                    <a:gd name="connsiteY13" fmla="*/ 595312 h 1088231"/>
                    <a:gd name="connsiteX14" fmla="*/ 381000 w 945356"/>
                    <a:gd name="connsiteY14" fmla="*/ 681037 h 1088231"/>
                    <a:gd name="connsiteX15" fmla="*/ 314325 w 945356"/>
                    <a:gd name="connsiteY15" fmla="*/ 778668 h 1088231"/>
                    <a:gd name="connsiteX16" fmla="*/ 273843 w 945356"/>
                    <a:gd name="connsiteY16" fmla="*/ 940593 h 1088231"/>
                    <a:gd name="connsiteX17" fmla="*/ 247650 w 945356"/>
                    <a:gd name="connsiteY17" fmla="*/ 997743 h 1088231"/>
                    <a:gd name="connsiteX18" fmla="*/ 252412 w 945356"/>
                    <a:gd name="connsiteY18" fmla="*/ 1088231 h 1088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5356" h="1088231">
                      <a:moveTo>
                        <a:pt x="252412" y="1088231"/>
                      </a:moveTo>
                      <a:lnTo>
                        <a:pt x="102393" y="957262"/>
                      </a:lnTo>
                      <a:lnTo>
                        <a:pt x="23812" y="850106"/>
                      </a:lnTo>
                      <a:lnTo>
                        <a:pt x="0" y="626268"/>
                      </a:lnTo>
                      <a:lnTo>
                        <a:pt x="52387" y="426243"/>
                      </a:lnTo>
                      <a:lnTo>
                        <a:pt x="252412" y="152400"/>
                      </a:lnTo>
                      <a:lnTo>
                        <a:pt x="283368" y="0"/>
                      </a:lnTo>
                      <a:lnTo>
                        <a:pt x="640556" y="50006"/>
                      </a:lnTo>
                      <a:lnTo>
                        <a:pt x="585787" y="285750"/>
                      </a:lnTo>
                      <a:lnTo>
                        <a:pt x="814387" y="314325"/>
                      </a:lnTo>
                      <a:lnTo>
                        <a:pt x="783431" y="397668"/>
                      </a:lnTo>
                      <a:lnTo>
                        <a:pt x="945356" y="385762"/>
                      </a:lnTo>
                      <a:lnTo>
                        <a:pt x="940593" y="533400"/>
                      </a:lnTo>
                      <a:lnTo>
                        <a:pt x="711993" y="595312"/>
                      </a:lnTo>
                      <a:lnTo>
                        <a:pt x="381000" y="681037"/>
                      </a:lnTo>
                      <a:lnTo>
                        <a:pt x="314325" y="778668"/>
                      </a:lnTo>
                      <a:lnTo>
                        <a:pt x="273843" y="940593"/>
                      </a:lnTo>
                      <a:lnTo>
                        <a:pt x="247650" y="997743"/>
                      </a:lnTo>
                      <a:lnTo>
                        <a:pt x="252412" y="108823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7" name="Полилиния 56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63357" y="2279535"/>
                  <a:ext cx="961611" cy="1017637"/>
                </a:xfrm>
                <a:custGeom>
                  <a:avLst/>
                  <a:gdLst>
                    <a:gd name="connsiteX0" fmla="*/ 0 w 962025"/>
                    <a:gd name="connsiteY0" fmla="*/ 69057 h 1016794"/>
                    <a:gd name="connsiteX1" fmla="*/ 102394 w 962025"/>
                    <a:gd name="connsiteY1" fmla="*/ 66675 h 1016794"/>
                    <a:gd name="connsiteX2" fmla="*/ 183356 w 962025"/>
                    <a:gd name="connsiteY2" fmla="*/ 130969 h 1016794"/>
                    <a:gd name="connsiteX3" fmla="*/ 228600 w 962025"/>
                    <a:gd name="connsiteY3" fmla="*/ 164307 h 1016794"/>
                    <a:gd name="connsiteX4" fmla="*/ 233363 w 962025"/>
                    <a:gd name="connsiteY4" fmla="*/ 195263 h 1016794"/>
                    <a:gd name="connsiteX5" fmla="*/ 233363 w 962025"/>
                    <a:gd name="connsiteY5" fmla="*/ 78582 h 1016794"/>
                    <a:gd name="connsiteX6" fmla="*/ 278606 w 962025"/>
                    <a:gd name="connsiteY6" fmla="*/ 47625 h 1016794"/>
                    <a:gd name="connsiteX7" fmla="*/ 302419 w 962025"/>
                    <a:gd name="connsiteY7" fmla="*/ 0 h 1016794"/>
                    <a:gd name="connsiteX8" fmla="*/ 421481 w 962025"/>
                    <a:gd name="connsiteY8" fmla="*/ 23813 h 1016794"/>
                    <a:gd name="connsiteX9" fmla="*/ 488156 w 962025"/>
                    <a:gd name="connsiteY9" fmla="*/ 76200 h 1016794"/>
                    <a:gd name="connsiteX10" fmla="*/ 573881 w 962025"/>
                    <a:gd name="connsiteY10" fmla="*/ 88107 h 1016794"/>
                    <a:gd name="connsiteX11" fmla="*/ 745331 w 962025"/>
                    <a:gd name="connsiteY11" fmla="*/ 140494 h 1016794"/>
                    <a:gd name="connsiteX12" fmla="*/ 709613 w 962025"/>
                    <a:gd name="connsiteY12" fmla="*/ 264319 h 1016794"/>
                    <a:gd name="connsiteX13" fmla="*/ 735806 w 962025"/>
                    <a:gd name="connsiteY13" fmla="*/ 476250 h 1016794"/>
                    <a:gd name="connsiteX14" fmla="*/ 816769 w 962025"/>
                    <a:gd name="connsiteY14" fmla="*/ 595313 h 1016794"/>
                    <a:gd name="connsiteX15" fmla="*/ 962025 w 962025"/>
                    <a:gd name="connsiteY15" fmla="*/ 714375 h 1016794"/>
                    <a:gd name="connsiteX16" fmla="*/ 959644 w 962025"/>
                    <a:gd name="connsiteY16" fmla="*/ 833438 h 1016794"/>
                    <a:gd name="connsiteX17" fmla="*/ 850106 w 962025"/>
                    <a:gd name="connsiteY17" fmla="*/ 883444 h 1016794"/>
                    <a:gd name="connsiteX18" fmla="*/ 850106 w 962025"/>
                    <a:gd name="connsiteY18" fmla="*/ 907257 h 1016794"/>
                    <a:gd name="connsiteX19" fmla="*/ 764381 w 962025"/>
                    <a:gd name="connsiteY19" fmla="*/ 866775 h 1016794"/>
                    <a:gd name="connsiteX20" fmla="*/ 754856 w 962025"/>
                    <a:gd name="connsiteY20" fmla="*/ 1012032 h 1016794"/>
                    <a:gd name="connsiteX21" fmla="*/ 650081 w 962025"/>
                    <a:gd name="connsiteY21" fmla="*/ 995363 h 1016794"/>
                    <a:gd name="connsiteX22" fmla="*/ 516731 w 962025"/>
                    <a:gd name="connsiteY22" fmla="*/ 988219 h 1016794"/>
                    <a:gd name="connsiteX23" fmla="*/ 421481 w 962025"/>
                    <a:gd name="connsiteY23" fmla="*/ 1016794 h 1016794"/>
                    <a:gd name="connsiteX24" fmla="*/ 357188 w 962025"/>
                    <a:gd name="connsiteY24" fmla="*/ 921544 h 1016794"/>
                    <a:gd name="connsiteX25" fmla="*/ 285750 w 962025"/>
                    <a:gd name="connsiteY25" fmla="*/ 862013 h 1016794"/>
                    <a:gd name="connsiteX26" fmla="*/ 230981 w 962025"/>
                    <a:gd name="connsiteY26" fmla="*/ 952500 h 1016794"/>
                    <a:gd name="connsiteX27" fmla="*/ 116681 w 962025"/>
                    <a:gd name="connsiteY27" fmla="*/ 904875 h 1016794"/>
                    <a:gd name="connsiteX28" fmla="*/ 78581 w 962025"/>
                    <a:gd name="connsiteY28" fmla="*/ 904875 h 1016794"/>
                    <a:gd name="connsiteX29" fmla="*/ 71438 w 962025"/>
                    <a:gd name="connsiteY29" fmla="*/ 759619 h 1016794"/>
                    <a:gd name="connsiteX30" fmla="*/ 154781 w 962025"/>
                    <a:gd name="connsiteY30" fmla="*/ 707232 h 1016794"/>
                    <a:gd name="connsiteX31" fmla="*/ 323850 w 962025"/>
                    <a:gd name="connsiteY31" fmla="*/ 723900 h 1016794"/>
                    <a:gd name="connsiteX32" fmla="*/ 300038 w 962025"/>
                    <a:gd name="connsiteY32" fmla="*/ 569119 h 1016794"/>
                    <a:gd name="connsiteX33" fmla="*/ 190500 w 962025"/>
                    <a:gd name="connsiteY33" fmla="*/ 438150 h 1016794"/>
                    <a:gd name="connsiteX34" fmla="*/ 85725 w 962025"/>
                    <a:gd name="connsiteY34" fmla="*/ 359569 h 1016794"/>
                    <a:gd name="connsiteX35" fmla="*/ 59531 w 962025"/>
                    <a:gd name="connsiteY35" fmla="*/ 259557 h 1016794"/>
                    <a:gd name="connsiteX36" fmla="*/ 76200 w 962025"/>
                    <a:gd name="connsiteY36" fmla="*/ 123825 h 1016794"/>
                    <a:gd name="connsiteX37" fmla="*/ 0 w 962025"/>
                    <a:gd name="connsiteY37" fmla="*/ 69057 h 10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62025" h="1016794">
                      <a:moveTo>
                        <a:pt x="0" y="69057"/>
                      </a:moveTo>
                      <a:lnTo>
                        <a:pt x="102394" y="66675"/>
                      </a:lnTo>
                      <a:lnTo>
                        <a:pt x="183356" y="130969"/>
                      </a:lnTo>
                      <a:lnTo>
                        <a:pt x="228600" y="164307"/>
                      </a:lnTo>
                      <a:lnTo>
                        <a:pt x="233363" y="195263"/>
                      </a:lnTo>
                      <a:lnTo>
                        <a:pt x="233363" y="78582"/>
                      </a:lnTo>
                      <a:lnTo>
                        <a:pt x="278606" y="47625"/>
                      </a:lnTo>
                      <a:lnTo>
                        <a:pt x="302419" y="0"/>
                      </a:lnTo>
                      <a:lnTo>
                        <a:pt x="421481" y="23813"/>
                      </a:lnTo>
                      <a:lnTo>
                        <a:pt x="488156" y="76200"/>
                      </a:lnTo>
                      <a:lnTo>
                        <a:pt x="573881" y="88107"/>
                      </a:lnTo>
                      <a:lnTo>
                        <a:pt x="745331" y="140494"/>
                      </a:lnTo>
                      <a:lnTo>
                        <a:pt x="709613" y="264319"/>
                      </a:lnTo>
                      <a:lnTo>
                        <a:pt x="735806" y="476250"/>
                      </a:lnTo>
                      <a:lnTo>
                        <a:pt x="816769" y="595313"/>
                      </a:lnTo>
                      <a:lnTo>
                        <a:pt x="962025" y="714375"/>
                      </a:lnTo>
                      <a:cubicBezTo>
                        <a:pt x="961231" y="754063"/>
                        <a:pt x="960438" y="793750"/>
                        <a:pt x="959644" y="833438"/>
                      </a:cubicBezTo>
                      <a:lnTo>
                        <a:pt x="850106" y="883444"/>
                      </a:lnTo>
                      <a:lnTo>
                        <a:pt x="850106" y="907257"/>
                      </a:lnTo>
                      <a:lnTo>
                        <a:pt x="764381" y="866775"/>
                      </a:lnTo>
                      <a:lnTo>
                        <a:pt x="754856" y="1012032"/>
                      </a:lnTo>
                      <a:lnTo>
                        <a:pt x="650081" y="995363"/>
                      </a:lnTo>
                      <a:lnTo>
                        <a:pt x="516731" y="988219"/>
                      </a:lnTo>
                      <a:lnTo>
                        <a:pt x="421481" y="1016794"/>
                      </a:lnTo>
                      <a:lnTo>
                        <a:pt x="357188" y="921544"/>
                      </a:lnTo>
                      <a:lnTo>
                        <a:pt x="285750" y="862013"/>
                      </a:lnTo>
                      <a:lnTo>
                        <a:pt x="230981" y="952500"/>
                      </a:lnTo>
                      <a:lnTo>
                        <a:pt x="116681" y="904875"/>
                      </a:lnTo>
                      <a:lnTo>
                        <a:pt x="78581" y="904875"/>
                      </a:lnTo>
                      <a:lnTo>
                        <a:pt x="71438" y="759619"/>
                      </a:lnTo>
                      <a:lnTo>
                        <a:pt x="154781" y="707232"/>
                      </a:lnTo>
                      <a:lnTo>
                        <a:pt x="323850" y="723900"/>
                      </a:lnTo>
                      <a:lnTo>
                        <a:pt x="300038" y="569119"/>
                      </a:lnTo>
                      <a:lnTo>
                        <a:pt x="190500" y="438150"/>
                      </a:lnTo>
                      <a:lnTo>
                        <a:pt x="85725" y="359569"/>
                      </a:lnTo>
                      <a:lnTo>
                        <a:pt x="59531" y="259557"/>
                      </a:lnTo>
                      <a:lnTo>
                        <a:pt x="76200" y="123825"/>
                      </a:lnTo>
                      <a:lnTo>
                        <a:pt x="0" y="6905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8" name="Полилиния 57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75711" y="1204247"/>
                  <a:ext cx="1079307" cy="1270794"/>
                </a:xfrm>
                <a:custGeom>
                  <a:avLst/>
                  <a:gdLst>
                    <a:gd name="connsiteX0" fmla="*/ 85725 w 1081087"/>
                    <a:gd name="connsiteY0" fmla="*/ 1016793 h 1269206"/>
                    <a:gd name="connsiteX1" fmla="*/ 85725 w 1081087"/>
                    <a:gd name="connsiteY1" fmla="*/ 1016793 h 1269206"/>
                    <a:gd name="connsiteX2" fmla="*/ 142875 w 1081087"/>
                    <a:gd name="connsiteY2" fmla="*/ 778668 h 1269206"/>
                    <a:gd name="connsiteX3" fmla="*/ 123825 w 1081087"/>
                    <a:gd name="connsiteY3" fmla="*/ 657225 h 1269206"/>
                    <a:gd name="connsiteX4" fmla="*/ 28575 w 1081087"/>
                    <a:gd name="connsiteY4" fmla="*/ 573881 h 1269206"/>
                    <a:gd name="connsiteX5" fmla="*/ 0 w 1081087"/>
                    <a:gd name="connsiteY5" fmla="*/ 440531 h 1269206"/>
                    <a:gd name="connsiteX6" fmla="*/ 52387 w 1081087"/>
                    <a:gd name="connsiteY6" fmla="*/ 300037 h 1269206"/>
                    <a:gd name="connsiteX7" fmla="*/ 207169 w 1081087"/>
                    <a:gd name="connsiteY7" fmla="*/ 304800 h 1269206"/>
                    <a:gd name="connsiteX8" fmla="*/ 383381 w 1081087"/>
                    <a:gd name="connsiteY8" fmla="*/ 304800 h 1269206"/>
                    <a:gd name="connsiteX9" fmla="*/ 561975 w 1081087"/>
                    <a:gd name="connsiteY9" fmla="*/ 323850 h 1269206"/>
                    <a:gd name="connsiteX10" fmla="*/ 604837 w 1081087"/>
                    <a:gd name="connsiteY10" fmla="*/ 326231 h 1269206"/>
                    <a:gd name="connsiteX11" fmla="*/ 707231 w 1081087"/>
                    <a:gd name="connsiteY11" fmla="*/ 257175 h 1269206"/>
                    <a:gd name="connsiteX12" fmla="*/ 757237 w 1081087"/>
                    <a:gd name="connsiteY12" fmla="*/ 159543 h 1269206"/>
                    <a:gd name="connsiteX13" fmla="*/ 897731 w 1081087"/>
                    <a:gd name="connsiteY13" fmla="*/ 166687 h 1269206"/>
                    <a:gd name="connsiteX14" fmla="*/ 926306 w 1081087"/>
                    <a:gd name="connsiteY14" fmla="*/ 119062 h 1269206"/>
                    <a:gd name="connsiteX15" fmla="*/ 928687 w 1081087"/>
                    <a:gd name="connsiteY15" fmla="*/ 23812 h 1269206"/>
                    <a:gd name="connsiteX16" fmla="*/ 976312 w 1081087"/>
                    <a:gd name="connsiteY16" fmla="*/ 0 h 1269206"/>
                    <a:gd name="connsiteX17" fmla="*/ 1081087 w 1081087"/>
                    <a:gd name="connsiteY17" fmla="*/ 28575 h 1269206"/>
                    <a:gd name="connsiteX18" fmla="*/ 1062037 w 1081087"/>
                    <a:gd name="connsiteY18" fmla="*/ 64293 h 1269206"/>
                    <a:gd name="connsiteX19" fmla="*/ 1050131 w 1081087"/>
                    <a:gd name="connsiteY19" fmla="*/ 180975 h 1269206"/>
                    <a:gd name="connsiteX20" fmla="*/ 1064419 w 1081087"/>
                    <a:gd name="connsiteY20" fmla="*/ 323850 h 1269206"/>
                    <a:gd name="connsiteX21" fmla="*/ 1031081 w 1081087"/>
                    <a:gd name="connsiteY21" fmla="*/ 614362 h 1269206"/>
                    <a:gd name="connsiteX22" fmla="*/ 1076325 w 1081087"/>
                    <a:gd name="connsiteY22" fmla="*/ 704850 h 1269206"/>
                    <a:gd name="connsiteX23" fmla="*/ 1045369 w 1081087"/>
                    <a:gd name="connsiteY23" fmla="*/ 857250 h 1269206"/>
                    <a:gd name="connsiteX24" fmla="*/ 852487 w 1081087"/>
                    <a:gd name="connsiteY24" fmla="*/ 1126331 h 1269206"/>
                    <a:gd name="connsiteX25" fmla="*/ 831056 w 1081087"/>
                    <a:gd name="connsiteY25" fmla="*/ 1202531 h 1269206"/>
                    <a:gd name="connsiteX26" fmla="*/ 647700 w 1081087"/>
                    <a:gd name="connsiteY26" fmla="*/ 1157287 h 1269206"/>
                    <a:gd name="connsiteX27" fmla="*/ 576262 w 1081087"/>
                    <a:gd name="connsiteY27" fmla="*/ 1147762 h 1269206"/>
                    <a:gd name="connsiteX28" fmla="*/ 511969 w 1081087"/>
                    <a:gd name="connsiteY28" fmla="*/ 1095375 h 1269206"/>
                    <a:gd name="connsiteX29" fmla="*/ 392906 w 1081087"/>
                    <a:gd name="connsiteY29" fmla="*/ 1069181 h 1269206"/>
                    <a:gd name="connsiteX30" fmla="*/ 364331 w 1081087"/>
                    <a:gd name="connsiteY30" fmla="*/ 1121568 h 1269206"/>
                    <a:gd name="connsiteX31" fmla="*/ 321469 w 1081087"/>
                    <a:gd name="connsiteY31" fmla="*/ 1152525 h 1269206"/>
                    <a:gd name="connsiteX32" fmla="*/ 321469 w 1081087"/>
                    <a:gd name="connsiteY32" fmla="*/ 1269206 h 1269206"/>
                    <a:gd name="connsiteX33" fmla="*/ 307181 w 1081087"/>
                    <a:gd name="connsiteY33" fmla="*/ 1223962 h 1269206"/>
                    <a:gd name="connsiteX34" fmla="*/ 192881 w 1081087"/>
                    <a:gd name="connsiteY34" fmla="*/ 1143000 h 1269206"/>
                    <a:gd name="connsiteX35" fmla="*/ 88106 w 1081087"/>
                    <a:gd name="connsiteY35" fmla="*/ 1138237 h 1269206"/>
                    <a:gd name="connsiteX36" fmla="*/ 85725 w 1081087"/>
                    <a:gd name="connsiteY36" fmla="*/ 1016793 h 1269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81087" h="1269206">
                      <a:moveTo>
                        <a:pt x="85725" y="1016793"/>
                      </a:moveTo>
                      <a:lnTo>
                        <a:pt x="85725" y="1016793"/>
                      </a:lnTo>
                      <a:lnTo>
                        <a:pt x="142875" y="778668"/>
                      </a:lnTo>
                      <a:lnTo>
                        <a:pt x="123825" y="657225"/>
                      </a:lnTo>
                      <a:lnTo>
                        <a:pt x="28575" y="573881"/>
                      </a:lnTo>
                      <a:lnTo>
                        <a:pt x="0" y="440531"/>
                      </a:lnTo>
                      <a:lnTo>
                        <a:pt x="52387" y="300037"/>
                      </a:lnTo>
                      <a:lnTo>
                        <a:pt x="207169" y="304800"/>
                      </a:lnTo>
                      <a:lnTo>
                        <a:pt x="383381" y="304800"/>
                      </a:lnTo>
                      <a:lnTo>
                        <a:pt x="561975" y="323850"/>
                      </a:lnTo>
                      <a:lnTo>
                        <a:pt x="604837" y="326231"/>
                      </a:lnTo>
                      <a:lnTo>
                        <a:pt x="707231" y="257175"/>
                      </a:lnTo>
                      <a:lnTo>
                        <a:pt x="757237" y="159543"/>
                      </a:lnTo>
                      <a:lnTo>
                        <a:pt x="897731" y="166687"/>
                      </a:lnTo>
                      <a:lnTo>
                        <a:pt x="926306" y="119062"/>
                      </a:lnTo>
                      <a:cubicBezTo>
                        <a:pt x="927100" y="87312"/>
                        <a:pt x="927893" y="55562"/>
                        <a:pt x="928687" y="23812"/>
                      </a:cubicBezTo>
                      <a:lnTo>
                        <a:pt x="976312" y="0"/>
                      </a:lnTo>
                      <a:lnTo>
                        <a:pt x="1081087" y="28575"/>
                      </a:lnTo>
                      <a:lnTo>
                        <a:pt x="1062037" y="64293"/>
                      </a:lnTo>
                      <a:lnTo>
                        <a:pt x="1050131" y="180975"/>
                      </a:lnTo>
                      <a:lnTo>
                        <a:pt x="1064419" y="323850"/>
                      </a:lnTo>
                      <a:lnTo>
                        <a:pt x="1031081" y="614362"/>
                      </a:lnTo>
                      <a:lnTo>
                        <a:pt x="1076325" y="704850"/>
                      </a:lnTo>
                      <a:lnTo>
                        <a:pt x="1045369" y="857250"/>
                      </a:lnTo>
                      <a:lnTo>
                        <a:pt x="852487" y="1126331"/>
                      </a:lnTo>
                      <a:lnTo>
                        <a:pt x="831056" y="1202531"/>
                      </a:lnTo>
                      <a:lnTo>
                        <a:pt x="647700" y="1157287"/>
                      </a:lnTo>
                      <a:lnTo>
                        <a:pt x="576262" y="1147762"/>
                      </a:lnTo>
                      <a:lnTo>
                        <a:pt x="511969" y="1095375"/>
                      </a:lnTo>
                      <a:lnTo>
                        <a:pt x="392906" y="1069181"/>
                      </a:lnTo>
                      <a:lnTo>
                        <a:pt x="364331" y="1121568"/>
                      </a:lnTo>
                      <a:lnTo>
                        <a:pt x="321469" y="1152525"/>
                      </a:lnTo>
                      <a:lnTo>
                        <a:pt x="321469" y="1269206"/>
                      </a:lnTo>
                      <a:lnTo>
                        <a:pt x="307181" y="1223962"/>
                      </a:lnTo>
                      <a:lnTo>
                        <a:pt x="192881" y="1143000"/>
                      </a:lnTo>
                      <a:lnTo>
                        <a:pt x="88106" y="1138237"/>
                      </a:lnTo>
                      <a:cubicBezTo>
                        <a:pt x="87312" y="1097756"/>
                        <a:pt x="86519" y="1057274"/>
                        <a:pt x="85725" y="101679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59" name="Полилиния 58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90065" y="687909"/>
                  <a:ext cx="1372299" cy="839677"/>
                </a:xfrm>
                <a:custGeom>
                  <a:avLst/>
                  <a:gdLst>
                    <a:gd name="connsiteX0" fmla="*/ 500062 w 1371600"/>
                    <a:gd name="connsiteY0" fmla="*/ 0 h 840582"/>
                    <a:gd name="connsiteX1" fmla="*/ 616743 w 1371600"/>
                    <a:gd name="connsiteY1" fmla="*/ 90488 h 840582"/>
                    <a:gd name="connsiteX2" fmla="*/ 907256 w 1371600"/>
                    <a:gd name="connsiteY2" fmla="*/ 64294 h 840582"/>
                    <a:gd name="connsiteX3" fmla="*/ 916781 w 1371600"/>
                    <a:gd name="connsiteY3" fmla="*/ 157163 h 840582"/>
                    <a:gd name="connsiteX4" fmla="*/ 945356 w 1371600"/>
                    <a:gd name="connsiteY4" fmla="*/ 176213 h 840582"/>
                    <a:gd name="connsiteX5" fmla="*/ 928687 w 1371600"/>
                    <a:gd name="connsiteY5" fmla="*/ 273844 h 840582"/>
                    <a:gd name="connsiteX6" fmla="*/ 942975 w 1371600"/>
                    <a:gd name="connsiteY6" fmla="*/ 326232 h 840582"/>
                    <a:gd name="connsiteX7" fmla="*/ 1371600 w 1371600"/>
                    <a:gd name="connsiteY7" fmla="*/ 514350 h 840582"/>
                    <a:gd name="connsiteX8" fmla="*/ 1312068 w 1371600"/>
                    <a:gd name="connsiteY8" fmla="*/ 542925 h 840582"/>
                    <a:gd name="connsiteX9" fmla="*/ 1307306 w 1371600"/>
                    <a:gd name="connsiteY9" fmla="*/ 631032 h 840582"/>
                    <a:gd name="connsiteX10" fmla="*/ 1281112 w 1371600"/>
                    <a:gd name="connsiteY10" fmla="*/ 678657 h 840582"/>
                    <a:gd name="connsiteX11" fmla="*/ 1138237 w 1371600"/>
                    <a:gd name="connsiteY11" fmla="*/ 676275 h 840582"/>
                    <a:gd name="connsiteX12" fmla="*/ 1085850 w 1371600"/>
                    <a:gd name="connsiteY12" fmla="*/ 773907 h 840582"/>
                    <a:gd name="connsiteX13" fmla="*/ 988218 w 1371600"/>
                    <a:gd name="connsiteY13" fmla="*/ 840582 h 840582"/>
                    <a:gd name="connsiteX14" fmla="*/ 742950 w 1371600"/>
                    <a:gd name="connsiteY14" fmla="*/ 821532 h 840582"/>
                    <a:gd name="connsiteX15" fmla="*/ 438150 w 1371600"/>
                    <a:gd name="connsiteY15" fmla="*/ 812007 h 840582"/>
                    <a:gd name="connsiteX16" fmla="*/ 497681 w 1371600"/>
                    <a:gd name="connsiteY16" fmla="*/ 619125 h 840582"/>
                    <a:gd name="connsiteX17" fmla="*/ 397668 w 1371600"/>
                    <a:gd name="connsiteY17" fmla="*/ 628650 h 840582"/>
                    <a:gd name="connsiteX18" fmla="*/ 316706 w 1371600"/>
                    <a:gd name="connsiteY18" fmla="*/ 690563 h 840582"/>
                    <a:gd name="connsiteX19" fmla="*/ 242887 w 1371600"/>
                    <a:gd name="connsiteY19" fmla="*/ 704850 h 840582"/>
                    <a:gd name="connsiteX20" fmla="*/ 23812 w 1371600"/>
                    <a:gd name="connsiteY20" fmla="*/ 628650 h 840582"/>
                    <a:gd name="connsiteX21" fmla="*/ 0 w 1371600"/>
                    <a:gd name="connsiteY21" fmla="*/ 454819 h 840582"/>
                    <a:gd name="connsiteX22" fmla="*/ 78581 w 1371600"/>
                    <a:gd name="connsiteY22" fmla="*/ 431007 h 840582"/>
                    <a:gd name="connsiteX23" fmla="*/ 235743 w 1371600"/>
                    <a:gd name="connsiteY23" fmla="*/ 450057 h 840582"/>
                    <a:gd name="connsiteX24" fmla="*/ 309562 w 1371600"/>
                    <a:gd name="connsiteY24" fmla="*/ 421482 h 840582"/>
                    <a:gd name="connsiteX25" fmla="*/ 307181 w 1371600"/>
                    <a:gd name="connsiteY25" fmla="*/ 297657 h 840582"/>
                    <a:gd name="connsiteX26" fmla="*/ 416718 w 1371600"/>
                    <a:gd name="connsiteY26" fmla="*/ 95250 h 840582"/>
                    <a:gd name="connsiteX27" fmla="*/ 500062 w 1371600"/>
                    <a:gd name="connsiteY27" fmla="*/ 0 h 84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71600" h="840582">
                      <a:moveTo>
                        <a:pt x="500062" y="0"/>
                      </a:moveTo>
                      <a:lnTo>
                        <a:pt x="616743" y="90488"/>
                      </a:lnTo>
                      <a:lnTo>
                        <a:pt x="907256" y="64294"/>
                      </a:lnTo>
                      <a:lnTo>
                        <a:pt x="916781" y="157163"/>
                      </a:lnTo>
                      <a:lnTo>
                        <a:pt x="945356" y="176213"/>
                      </a:lnTo>
                      <a:lnTo>
                        <a:pt x="928687" y="273844"/>
                      </a:lnTo>
                      <a:lnTo>
                        <a:pt x="942975" y="326232"/>
                      </a:lnTo>
                      <a:lnTo>
                        <a:pt x="1371600" y="514350"/>
                      </a:lnTo>
                      <a:lnTo>
                        <a:pt x="1312068" y="542925"/>
                      </a:lnTo>
                      <a:lnTo>
                        <a:pt x="1307306" y="631032"/>
                      </a:lnTo>
                      <a:lnTo>
                        <a:pt x="1281112" y="678657"/>
                      </a:lnTo>
                      <a:lnTo>
                        <a:pt x="1138237" y="676275"/>
                      </a:lnTo>
                      <a:lnTo>
                        <a:pt x="1085850" y="773907"/>
                      </a:lnTo>
                      <a:lnTo>
                        <a:pt x="988218" y="840582"/>
                      </a:lnTo>
                      <a:lnTo>
                        <a:pt x="742950" y="821532"/>
                      </a:lnTo>
                      <a:lnTo>
                        <a:pt x="438150" y="812007"/>
                      </a:lnTo>
                      <a:lnTo>
                        <a:pt x="497681" y="619125"/>
                      </a:lnTo>
                      <a:lnTo>
                        <a:pt x="397668" y="628650"/>
                      </a:lnTo>
                      <a:lnTo>
                        <a:pt x="316706" y="690563"/>
                      </a:lnTo>
                      <a:lnTo>
                        <a:pt x="242887" y="704850"/>
                      </a:lnTo>
                      <a:lnTo>
                        <a:pt x="23812" y="628650"/>
                      </a:lnTo>
                      <a:lnTo>
                        <a:pt x="0" y="454819"/>
                      </a:lnTo>
                      <a:lnTo>
                        <a:pt x="78581" y="431007"/>
                      </a:lnTo>
                      <a:lnTo>
                        <a:pt x="235743" y="450057"/>
                      </a:lnTo>
                      <a:lnTo>
                        <a:pt x="309562" y="421482"/>
                      </a:lnTo>
                      <a:cubicBezTo>
                        <a:pt x="308768" y="380207"/>
                        <a:pt x="307975" y="338932"/>
                        <a:pt x="307181" y="297657"/>
                      </a:cubicBezTo>
                      <a:lnTo>
                        <a:pt x="416718" y="95250"/>
                      </a:lnTo>
                      <a:lnTo>
                        <a:pt x="500062" y="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60" name="Полилиния 59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58697" y="2374782"/>
                  <a:ext cx="936569" cy="1273300"/>
                </a:xfrm>
                <a:custGeom>
                  <a:avLst/>
                  <a:gdLst>
                    <a:gd name="connsiteX0" fmla="*/ 171450 w 935832"/>
                    <a:gd name="connsiteY0" fmla="*/ 0 h 1273969"/>
                    <a:gd name="connsiteX1" fmla="*/ 414338 w 935832"/>
                    <a:gd name="connsiteY1" fmla="*/ 40482 h 1273969"/>
                    <a:gd name="connsiteX2" fmla="*/ 450057 w 935832"/>
                    <a:gd name="connsiteY2" fmla="*/ 321469 h 1273969"/>
                    <a:gd name="connsiteX3" fmla="*/ 704850 w 935832"/>
                    <a:gd name="connsiteY3" fmla="*/ 371475 h 1273969"/>
                    <a:gd name="connsiteX4" fmla="*/ 588169 w 935832"/>
                    <a:gd name="connsiteY4" fmla="*/ 431007 h 1273969"/>
                    <a:gd name="connsiteX5" fmla="*/ 628650 w 935832"/>
                    <a:gd name="connsiteY5" fmla="*/ 621507 h 1273969"/>
                    <a:gd name="connsiteX6" fmla="*/ 711994 w 935832"/>
                    <a:gd name="connsiteY6" fmla="*/ 726282 h 1273969"/>
                    <a:gd name="connsiteX7" fmla="*/ 740569 w 935832"/>
                    <a:gd name="connsiteY7" fmla="*/ 873919 h 1273969"/>
                    <a:gd name="connsiteX8" fmla="*/ 845344 w 935832"/>
                    <a:gd name="connsiteY8" fmla="*/ 985838 h 1273969"/>
                    <a:gd name="connsiteX9" fmla="*/ 935832 w 935832"/>
                    <a:gd name="connsiteY9" fmla="*/ 995363 h 1273969"/>
                    <a:gd name="connsiteX10" fmla="*/ 871538 w 935832"/>
                    <a:gd name="connsiteY10" fmla="*/ 1197769 h 1273969"/>
                    <a:gd name="connsiteX11" fmla="*/ 788194 w 935832"/>
                    <a:gd name="connsiteY11" fmla="*/ 1228725 h 1273969"/>
                    <a:gd name="connsiteX12" fmla="*/ 766763 w 935832"/>
                    <a:gd name="connsiteY12" fmla="*/ 1273969 h 1273969"/>
                    <a:gd name="connsiteX13" fmla="*/ 547688 w 935832"/>
                    <a:gd name="connsiteY13" fmla="*/ 1159669 h 1273969"/>
                    <a:gd name="connsiteX14" fmla="*/ 497682 w 935832"/>
                    <a:gd name="connsiteY14" fmla="*/ 983457 h 1273969"/>
                    <a:gd name="connsiteX15" fmla="*/ 280988 w 935832"/>
                    <a:gd name="connsiteY15" fmla="*/ 1009650 h 1273969"/>
                    <a:gd name="connsiteX16" fmla="*/ 230982 w 935832"/>
                    <a:gd name="connsiteY16" fmla="*/ 1026319 h 1273969"/>
                    <a:gd name="connsiteX17" fmla="*/ 159544 w 935832"/>
                    <a:gd name="connsiteY17" fmla="*/ 1026319 h 1273969"/>
                    <a:gd name="connsiteX18" fmla="*/ 97632 w 935832"/>
                    <a:gd name="connsiteY18" fmla="*/ 942975 h 1273969"/>
                    <a:gd name="connsiteX19" fmla="*/ 4763 w 935832"/>
                    <a:gd name="connsiteY19" fmla="*/ 892969 h 1273969"/>
                    <a:gd name="connsiteX20" fmla="*/ 50007 w 935832"/>
                    <a:gd name="connsiteY20" fmla="*/ 859632 h 1273969"/>
                    <a:gd name="connsiteX21" fmla="*/ 116682 w 935832"/>
                    <a:gd name="connsiteY21" fmla="*/ 752475 h 1273969"/>
                    <a:gd name="connsiteX22" fmla="*/ 130969 w 935832"/>
                    <a:gd name="connsiteY22" fmla="*/ 707232 h 1273969"/>
                    <a:gd name="connsiteX23" fmla="*/ 138113 w 935832"/>
                    <a:gd name="connsiteY23" fmla="*/ 631032 h 1273969"/>
                    <a:gd name="connsiteX24" fmla="*/ 121444 w 935832"/>
                    <a:gd name="connsiteY24" fmla="*/ 592932 h 1273969"/>
                    <a:gd name="connsiteX25" fmla="*/ 42863 w 935832"/>
                    <a:gd name="connsiteY25" fmla="*/ 542925 h 1273969"/>
                    <a:gd name="connsiteX26" fmla="*/ 0 w 935832"/>
                    <a:gd name="connsiteY26" fmla="*/ 481013 h 1273969"/>
                    <a:gd name="connsiteX27" fmla="*/ 2382 w 935832"/>
                    <a:gd name="connsiteY27" fmla="*/ 433388 h 1273969"/>
                    <a:gd name="connsiteX28" fmla="*/ 100013 w 935832"/>
                    <a:gd name="connsiteY28" fmla="*/ 326232 h 1273969"/>
                    <a:gd name="connsiteX29" fmla="*/ 104775 w 935832"/>
                    <a:gd name="connsiteY29" fmla="*/ 209550 h 1273969"/>
                    <a:gd name="connsiteX30" fmla="*/ 142875 w 935832"/>
                    <a:gd name="connsiteY30" fmla="*/ 216694 h 1273969"/>
                    <a:gd name="connsiteX31" fmla="*/ 171450 w 935832"/>
                    <a:gd name="connsiteY31" fmla="*/ 0 h 127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35832" h="1273969">
                      <a:moveTo>
                        <a:pt x="171450" y="0"/>
                      </a:moveTo>
                      <a:lnTo>
                        <a:pt x="414338" y="40482"/>
                      </a:lnTo>
                      <a:lnTo>
                        <a:pt x="450057" y="321469"/>
                      </a:lnTo>
                      <a:lnTo>
                        <a:pt x="704850" y="371475"/>
                      </a:lnTo>
                      <a:lnTo>
                        <a:pt x="588169" y="431007"/>
                      </a:lnTo>
                      <a:lnTo>
                        <a:pt x="628650" y="621507"/>
                      </a:lnTo>
                      <a:lnTo>
                        <a:pt x="711994" y="726282"/>
                      </a:lnTo>
                      <a:lnTo>
                        <a:pt x="740569" y="873919"/>
                      </a:lnTo>
                      <a:lnTo>
                        <a:pt x="845344" y="985838"/>
                      </a:lnTo>
                      <a:lnTo>
                        <a:pt x="935832" y="995363"/>
                      </a:lnTo>
                      <a:lnTo>
                        <a:pt x="871538" y="1197769"/>
                      </a:lnTo>
                      <a:lnTo>
                        <a:pt x="788194" y="1228725"/>
                      </a:lnTo>
                      <a:lnTo>
                        <a:pt x="766763" y="1273969"/>
                      </a:lnTo>
                      <a:lnTo>
                        <a:pt x="547688" y="1159669"/>
                      </a:lnTo>
                      <a:lnTo>
                        <a:pt x="497682" y="983457"/>
                      </a:lnTo>
                      <a:lnTo>
                        <a:pt x="280988" y="1009650"/>
                      </a:lnTo>
                      <a:lnTo>
                        <a:pt x="230982" y="1026319"/>
                      </a:lnTo>
                      <a:lnTo>
                        <a:pt x="159544" y="1026319"/>
                      </a:lnTo>
                      <a:lnTo>
                        <a:pt x="97632" y="942975"/>
                      </a:lnTo>
                      <a:lnTo>
                        <a:pt x="4763" y="892969"/>
                      </a:lnTo>
                      <a:lnTo>
                        <a:pt x="50007" y="859632"/>
                      </a:lnTo>
                      <a:lnTo>
                        <a:pt x="116682" y="752475"/>
                      </a:lnTo>
                      <a:lnTo>
                        <a:pt x="130969" y="707232"/>
                      </a:lnTo>
                      <a:lnTo>
                        <a:pt x="138113" y="631032"/>
                      </a:lnTo>
                      <a:lnTo>
                        <a:pt x="121444" y="592932"/>
                      </a:lnTo>
                      <a:lnTo>
                        <a:pt x="42863" y="542925"/>
                      </a:lnTo>
                      <a:lnTo>
                        <a:pt x="0" y="481013"/>
                      </a:lnTo>
                      <a:lnTo>
                        <a:pt x="2382" y="433388"/>
                      </a:lnTo>
                      <a:lnTo>
                        <a:pt x="100013" y="326232"/>
                      </a:lnTo>
                      <a:lnTo>
                        <a:pt x="104775" y="209550"/>
                      </a:lnTo>
                      <a:lnTo>
                        <a:pt x="142875" y="216694"/>
                      </a:lnTo>
                      <a:lnTo>
                        <a:pt x="17145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61" name="Полилиния 60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22154" y="2186794"/>
                  <a:ext cx="916535" cy="1416171"/>
                </a:xfrm>
                <a:custGeom>
                  <a:avLst/>
                  <a:gdLst>
                    <a:gd name="connsiteX0" fmla="*/ 0 w 914400"/>
                    <a:gd name="connsiteY0" fmla="*/ 0 h 1416843"/>
                    <a:gd name="connsiteX1" fmla="*/ 171450 w 914400"/>
                    <a:gd name="connsiteY1" fmla="*/ 14287 h 1416843"/>
                    <a:gd name="connsiteX2" fmla="*/ 323850 w 914400"/>
                    <a:gd name="connsiteY2" fmla="*/ 80962 h 1416843"/>
                    <a:gd name="connsiteX3" fmla="*/ 454819 w 914400"/>
                    <a:gd name="connsiteY3" fmla="*/ 114300 h 1416843"/>
                    <a:gd name="connsiteX4" fmla="*/ 447675 w 914400"/>
                    <a:gd name="connsiteY4" fmla="*/ 147637 h 1416843"/>
                    <a:gd name="connsiteX5" fmla="*/ 531019 w 914400"/>
                    <a:gd name="connsiteY5" fmla="*/ 392906 h 1416843"/>
                    <a:gd name="connsiteX6" fmla="*/ 742950 w 914400"/>
                    <a:gd name="connsiteY6" fmla="*/ 395287 h 1416843"/>
                    <a:gd name="connsiteX7" fmla="*/ 804863 w 914400"/>
                    <a:gd name="connsiteY7" fmla="*/ 371475 h 1416843"/>
                    <a:gd name="connsiteX8" fmla="*/ 902494 w 914400"/>
                    <a:gd name="connsiteY8" fmla="*/ 454818 h 1416843"/>
                    <a:gd name="connsiteX9" fmla="*/ 881063 w 914400"/>
                    <a:gd name="connsiteY9" fmla="*/ 550068 h 1416843"/>
                    <a:gd name="connsiteX10" fmla="*/ 833438 w 914400"/>
                    <a:gd name="connsiteY10" fmla="*/ 631031 h 1416843"/>
                    <a:gd name="connsiteX11" fmla="*/ 878681 w 914400"/>
                    <a:gd name="connsiteY11" fmla="*/ 819150 h 1416843"/>
                    <a:gd name="connsiteX12" fmla="*/ 914400 w 914400"/>
                    <a:gd name="connsiteY12" fmla="*/ 881062 h 1416843"/>
                    <a:gd name="connsiteX13" fmla="*/ 883444 w 914400"/>
                    <a:gd name="connsiteY13" fmla="*/ 947737 h 1416843"/>
                    <a:gd name="connsiteX14" fmla="*/ 814388 w 914400"/>
                    <a:gd name="connsiteY14" fmla="*/ 1007268 h 1416843"/>
                    <a:gd name="connsiteX15" fmla="*/ 778669 w 914400"/>
                    <a:gd name="connsiteY15" fmla="*/ 1154906 h 1416843"/>
                    <a:gd name="connsiteX16" fmla="*/ 866775 w 914400"/>
                    <a:gd name="connsiteY16" fmla="*/ 1316831 h 1416843"/>
                    <a:gd name="connsiteX17" fmla="*/ 783431 w 914400"/>
                    <a:gd name="connsiteY17" fmla="*/ 1328737 h 1416843"/>
                    <a:gd name="connsiteX18" fmla="*/ 673894 w 914400"/>
                    <a:gd name="connsiteY18" fmla="*/ 1373981 h 1416843"/>
                    <a:gd name="connsiteX19" fmla="*/ 535781 w 914400"/>
                    <a:gd name="connsiteY19" fmla="*/ 1416843 h 1416843"/>
                    <a:gd name="connsiteX20" fmla="*/ 366713 w 914400"/>
                    <a:gd name="connsiteY20" fmla="*/ 1252537 h 1416843"/>
                    <a:gd name="connsiteX21" fmla="*/ 290513 w 914400"/>
                    <a:gd name="connsiteY21" fmla="*/ 1266825 h 1416843"/>
                    <a:gd name="connsiteX22" fmla="*/ 171450 w 914400"/>
                    <a:gd name="connsiteY22" fmla="*/ 1169193 h 1416843"/>
                    <a:gd name="connsiteX23" fmla="*/ 111919 w 914400"/>
                    <a:gd name="connsiteY23" fmla="*/ 990600 h 1416843"/>
                    <a:gd name="connsiteX24" fmla="*/ 197644 w 914400"/>
                    <a:gd name="connsiteY24" fmla="*/ 721518 h 1416843"/>
                    <a:gd name="connsiteX25" fmla="*/ 238125 w 914400"/>
                    <a:gd name="connsiteY25" fmla="*/ 571500 h 1416843"/>
                    <a:gd name="connsiteX26" fmla="*/ 347663 w 914400"/>
                    <a:gd name="connsiteY26" fmla="*/ 452437 h 1416843"/>
                    <a:gd name="connsiteX27" fmla="*/ 280988 w 914400"/>
                    <a:gd name="connsiteY27" fmla="*/ 402431 h 1416843"/>
                    <a:gd name="connsiteX28" fmla="*/ 142875 w 914400"/>
                    <a:gd name="connsiteY28" fmla="*/ 357187 h 1416843"/>
                    <a:gd name="connsiteX29" fmla="*/ 14288 w 914400"/>
                    <a:gd name="connsiteY29" fmla="*/ 354806 h 1416843"/>
                    <a:gd name="connsiteX30" fmla="*/ 61913 w 914400"/>
                    <a:gd name="connsiteY30" fmla="*/ 64293 h 1416843"/>
                    <a:gd name="connsiteX31" fmla="*/ 0 w 914400"/>
                    <a:gd name="connsiteY31" fmla="*/ 0 h 1416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14400" h="1416843">
                      <a:moveTo>
                        <a:pt x="0" y="0"/>
                      </a:moveTo>
                      <a:lnTo>
                        <a:pt x="171450" y="14287"/>
                      </a:lnTo>
                      <a:lnTo>
                        <a:pt x="323850" y="80962"/>
                      </a:lnTo>
                      <a:lnTo>
                        <a:pt x="454819" y="114300"/>
                      </a:lnTo>
                      <a:lnTo>
                        <a:pt x="447675" y="147637"/>
                      </a:lnTo>
                      <a:lnTo>
                        <a:pt x="531019" y="392906"/>
                      </a:lnTo>
                      <a:lnTo>
                        <a:pt x="742950" y="395287"/>
                      </a:lnTo>
                      <a:lnTo>
                        <a:pt x="804863" y="371475"/>
                      </a:lnTo>
                      <a:lnTo>
                        <a:pt x="902494" y="454818"/>
                      </a:lnTo>
                      <a:lnTo>
                        <a:pt x="881063" y="550068"/>
                      </a:lnTo>
                      <a:lnTo>
                        <a:pt x="833438" y="631031"/>
                      </a:lnTo>
                      <a:lnTo>
                        <a:pt x="878681" y="819150"/>
                      </a:lnTo>
                      <a:lnTo>
                        <a:pt x="914400" y="881062"/>
                      </a:lnTo>
                      <a:lnTo>
                        <a:pt x="883444" y="947737"/>
                      </a:lnTo>
                      <a:lnTo>
                        <a:pt x="814388" y="1007268"/>
                      </a:lnTo>
                      <a:lnTo>
                        <a:pt x="778669" y="1154906"/>
                      </a:lnTo>
                      <a:lnTo>
                        <a:pt x="866775" y="1316831"/>
                      </a:lnTo>
                      <a:lnTo>
                        <a:pt x="783431" y="1328737"/>
                      </a:lnTo>
                      <a:lnTo>
                        <a:pt x="673894" y="1373981"/>
                      </a:lnTo>
                      <a:lnTo>
                        <a:pt x="535781" y="1416843"/>
                      </a:lnTo>
                      <a:lnTo>
                        <a:pt x="366713" y="1252537"/>
                      </a:lnTo>
                      <a:lnTo>
                        <a:pt x="290513" y="1266825"/>
                      </a:lnTo>
                      <a:lnTo>
                        <a:pt x="171450" y="1169193"/>
                      </a:lnTo>
                      <a:lnTo>
                        <a:pt x="111919" y="990600"/>
                      </a:lnTo>
                      <a:lnTo>
                        <a:pt x="197644" y="721518"/>
                      </a:lnTo>
                      <a:lnTo>
                        <a:pt x="238125" y="571500"/>
                      </a:lnTo>
                      <a:lnTo>
                        <a:pt x="347663" y="452437"/>
                      </a:lnTo>
                      <a:lnTo>
                        <a:pt x="280988" y="402431"/>
                      </a:lnTo>
                      <a:lnTo>
                        <a:pt x="142875" y="357187"/>
                      </a:lnTo>
                      <a:lnTo>
                        <a:pt x="14288" y="354806"/>
                      </a:lnTo>
                      <a:lnTo>
                        <a:pt x="61913" y="64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62" name="Полилиния 61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75904" y="2497599"/>
                  <a:ext cx="1101846" cy="1112884"/>
                </a:xfrm>
                <a:custGeom>
                  <a:avLst/>
                  <a:gdLst>
                    <a:gd name="connsiteX0" fmla="*/ 0 w 1100137"/>
                    <a:gd name="connsiteY0" fmla="*/ 400050 h 1112044"/>
                    <a:gd name="connsiteX1" fmla="*/ 161925 w 1100137"/>
                    <a:gd name="connsiteY1" fmla="*/ 364332 h 1112044"/>
                    <a:gd name="connsiteX2" fmla="*/ 319087 w 1100137"/>
                    <a:gd name="connsiteY2" fmla="*/ 411957 h 1112044"/>
                    <a:gd name="connsiteX3" fmla="*/ 354806 w 1100137"/>
                    <a:gd name="connsiteY3" fmla="*/ 283369 h 1112044"/>
                    <a:gd name="connsiteX4" fmla="*/ 352425 w 1100137"/>
                    <a:gd name="connsiteY4" fmla="*/ 123825 h 1112044"/>
                    <a:gd name="connsiteX5" fmla="*/ 383381 w 1100137"/>
                    <a:gd name="connsiteY5" fmla="*/ 104775 h 1112044"/>
                    <a:gd name="connsiteX6" fmla="*/ 373856 w 1100137"/>
                    <a:gd name="connsiteY6" fmla="*/ 47625 h 1112044"/>
                    <a:gd name="connsiteX7" fmla="*/ 450056 w 1100137"/>
                    <a:gd name="connsiteY7" fmla="*/ 0 h 1112044"/>
                    <a:gd name="connsiteX8" fmla="*/ 626268 w 1100137"/>
                    <a:gd name="connsiteY8" fmla="*/ 109538 h 1112044"/>
                    <a:gd name="connsiteX9" fmla="*/ 762000 w 1100137"/>
                    <a:gd name="connsiteY9" fmla="*/ 69057 h 1112044"/>
                    <a:gd name="connsiteX10" fmla="*/ 762000 w 1100137"/>
                    <a:gd name="connsiteY10" fmla="*/ 33338 h 1112044"/>
                    <a:gd name="connsiteX11" fmla="*/ 885825 w 1100137"/>
                    <a:gd name="connsiteY11" fmla="*/ 38100 h 1112044"/>
                    <a:gd name="connsiteX12" fmla="*/ 1033462 w 1100137"/>
                    <a:gd name="connsiteY12" fmla="*/ 92869 h 1112044"/>
                    <a:gd name="connsiteX13" fmla="*/ 1100137 w 1100137"/>
                    <a:gd name="connsiteY13" fmla="*/ 140494 h 1112044"/>
                    <a:gd name="connsiteX14" fmla="*/ 983456 w 1100137"/>
                    <a:gd name="connsiteY14" fmla="*/ 257175 h 1112044"/>
                    <a:gd name="connsiteX15" fmla="*/ 859631 w 1100137"/>
                    <a:gd name="connsiteY15" fmla="*/ 678657 h 1112044"/>
                    <a:gd name="connsiteX16" fmla="*/ 914400 w 1100137"/>
                    <a:gd name="connsiteY16" fmla="*/ 852488 h 1112044"/>
                    <a:gd name="connsiteX17" fmla="*/ 1042987 w 1100137"/>
                    <a:gd name="connsiteY17" fmla="*/ 954882 h 1112044"/>
                    <a:gd name="connsiteX18" fmla="*/ 1000125 w 1100137"/>
                    <a:gd name="connsiteY18" fmla="*/ 954882 h 1112044"/>
                    <a:gd name="connsiteX19" fmla="*/ 966787 w 1100137"/>
                    <a:gd name="connsiteY19" fmla="*/ 1102519 h 1112044"/>
                    <a:gd name="connsiteX20" fmla="*/ 752475 w 1100137"/>
                    <a:gd name="connsiteY20" fmla="*/ 1112044 h 1112044"/>
                    <a:gd name="connsiteX21" fmla="*/ 604837 w 1100137"/>
                    <a:gd name="connsiteY21" fmla="*/ 1052513 h 1112044"/>
                    <a:gd name="connsiteX22" fmla="*/ 466725 w 1100137"/>
                    <a:gd name="connsiteY22" fmla="*/ 1042988 h 1112044"/>
                    <a:gd name="connsiteX23" fmla="*/ 381000 w 1100137"/>
                    <a:gd name="connsiteY23" fmla="*/ 1035844 h 1112044"/>
                    <a:gd name="connsiteX24" fmla="*/ 419100 w 1100137"/>
                    <a:gd name="connsiteY24" fmla="*/ 914400 h 1112044"/>
                    <a:gd name="connsiteX25" fmla="*/ 300037 w 1100137"/>
                    <a:gd name="connsiteY25" fmla="*/ 900113 h 1112044"/>
                    <a:gd name="connsiteX26" fmla="*/ 183356 w 1100137"/>
                    <a:gd name="connsiteY26" fmla="*/ 869157 h 1112044"/>
                    <a:gd name="connsiteX27" fmla="*/ 207168 w 1100137"/>
                    <a:gd name="connsiteY27" fmla="*/ 726282 h 1112044"/>
                    <a:gd name="connsiteX28" fmla="*/ 92868 w 1100137"/>
                    <a:gd name="connsiteY28" fmla="*/ 750094 h 1112044"/>
                    <a:gd name="connsiteX29" fmla="*/ 30956 w 1100137"/>
                    <a:gd name="connsiteY29" fmla="*/ 557213 h 1112044"/>
                    <a:gd name="connsiteX30" fmla="*/ 0 w 1100137"/>
                    <a:gd name="connsiteY30" fmla="*/ 400050 h 111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00137" h="1112044">
                      <a:moveTo>
                        <a:pt x="0" y="400050"/>
                      </a:moveTo>
                      <a:lnTo>
                        <a:pt x="161925" y="364332"/>
                      </a:lnTo>
                      <a:lnTo>
                        <a:pt x="319087" y="411957"/>
                      </a:lnTo>
                      <a:lnTo>
                        <a:pt x="354806" y="283369"/>
                      </a:lnTo>
                      <a:cubicBezTo>
                        <a:pt x="354012" y="230188"/>
                        <a:pt x="353219" y="177006"/>
                        <a:pt x="352425" y="123825"/>
                      </a:cubicBezTo>
                      <a:lnTo>
                        <a:pt x="383381" y="104775"/>
                      </a:lnTo>
                      <a:lnTo>
                        <a:pt x="373856" y="47625"/>
                      </a:lnTo>
                      <a:lnTo>
                        <a:pt x="450056" y="0"/>
                      </a:lnTo>
                      <a:lnTo>
                        <a:pt x="626268" y="109538"/>
                      </a:lnTo>
                      <a:lnTo>
                        <a:pt x="762000" y="69057"/>
                      </a:lnTo>
                      <a:lnTo>
                        <a:pt x="762000" y="33338"/>
                      </a:lnTo>
                      <a:lnTo>
                        <a:pt x="885825" y="38100"/>
                      </a:lnTo>
                      <a:lnTo>
                        <a:pt x="1033462" y="92869"/>
                      </a:lnTo>
                      <a:lnTo>
                        <a:pt x="1100137" y="140494"/>
                      </a:lnTo>
                      <a:lnTo>
                        <a:pt x="983456" y="257175"/>
                      </a:lnTo>
                      <a:lnTo>
                        <a:pt x="859631" y="678657"/>
                      </a:lnTo>
                      <a:lnTo>
                        <a:pt x="914400" y="852488"/>
                      </a:lnTo>
                      <a:lnTo>
                        <a:pt x="1042987" y="954882"/>
                      </a:lnTo>
                      <a:lnTo>
                        <a:pt x="1000125" y="954882"/>
                      </a:lnTo>
                      <a:lnTo>
                        <a:pt x="966787" y="1102519"/>
                      </a:lnTo>
                      <a:lnTo>
                        <a:pt x="752475" y="1112044"/>
                      </a:lnTo>
                      <a:lnTo>
                        <a:pt x="604837" y="1052513"/>
                      </a:lnTo>
                      <a:lnTo>
                        <a:pt x="466725" y="1042988"/>
                      </a:lnTo>
                      <a:lnTo>
                        <a:pt x="381000" y="1035844"/>
                      </a:lnTo>
                      <a:lnTo>
                        <a:pt x="419100" y="914400"/>
                      </a:lnTo>
                      <a:lnTo>
                        <a:pt x="300037" y="900113"/>
                      </a:lnTo>
                      <a:lnTo>
                        <a:pt x="183356" y="869157"/>
                      </a:lnTo>
                      <a:lnTo>
                        <a:pt x="207168" y="726282"/>
                      </a:lnTo>
                      <a:lnTo>
                        <a:pt x="92868" y="750094"/>
                      </a:lnTo>
                      <a:lnTo>
                        <a:pt x="30956" y="557213"/>
                      </a:lnTo>
                      <a:lnTo>
                        <a:pt x="0" y="40005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63" name="Полилиния 62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49687" y="2046430"/>
                  <a:ext cx="1081812" cy="1315911"/>
                </a:xfrm>
                <a:custGeom>
                  <a:avLst/>
                  <a:gdLst>
                    <a:gd name="connsiteX0" fmla="*/ 862013 w 1085850"/>
                    <a:gd name="connsiteY0" fmla="*/ 0 h 1312069"/>
                    <a:gd name="connsiteX1" fmla="*/ 973931 w 1085850"/>
                    <a:gd name="connsiteY1" fmla="*/ 135731 h 1312069"/>
                    <a:gd name="connsiteX2" fmla="*/ 1047750 w 1085850"/>
                    <a:gd name="connsiteY2" fmla="*/ 240506 h 1312069"/>
                    <a:gd name="connsiteX3" fmla="*/ 973931 w 1085850"/>
                    <a:gd name="connsiteY3" fmla="*/ 261938 h 1312069"/>
                    <a:gd name="connsiteX4" fmla="*/ 935831 w 1085850"/>
                    <a:gd name="connsiteY4" fmla="*/ 335756 h 1312069"/>
                    <a:gd name="connsiteX5" fmla="*/ 950119 w 1085850"/>
                    <a:gd name="connsiteY5" fmla="*/ 390525 h 1312069"/>
                    <a:gd name="connsiteX6" fmla="*/ 897731 w 1085850"/>
                    <a:gd name="connsiteY6" fmla="*/ 531019 h 1312069"/>
                    <a:gd name="connsiteX7" fmla="*/ 1004888 w 1085850"/>
                    <a:gd name="connsiteY7" fmla="*/ 621506 h 1312069"/>
                    <a:gd name="connsiteX8" fmla="*/ 1081088 w 1085850"/>
                    <a:gd name="connsiteY8" fmla="*/ 576263 h 1312069"/>
                    <a:gd name="connsiteX9" fmla="*/ 1085850 w 1085850"/>
                    <a:gd name="connsiteY9" fmla="*/ 738188 h 1312069"/>
                    <a:gd name="connsiteX10" fmla="*/ 1047750 w 1085850"/>
                    <a:gd name="connsiteY10" fmla="*/ 862013 h 1312069"/>
                    <a:gd name="connsiteX11" fmla="*/ 890588 w 1085850"/>
                    <a:gd name="connsiteY11" fmla="*/ 821531 h 1312069"/>
                    <a:gd name="connsiteX12" fmla="*/ 731044 w 1085850"/>
                    <a:gd name="connsiteY12" fmla="*/ 840581 h 1312069"/>
                    <a:gd name="connsiteX13" fmla="*/ 754856 w 1085850"/>
                    <a:gd name="connsiteY13" fmla="*/ 1012031 h 1312069"/>
                    <a:gd name="connsiteX14" fmla="*/ 814388 w 1085850"/>
                    <a:gd name="connsiteY14" fmla="*/ 1202531 h 1312069"/>
                    <a:gd name="connsiteX15" fmla="*/ 769144 w 1085850"/>
                    <a:gd name="connsiteY15" fmla="*/ 1176338 h 1312069"/>
                    <a:gd name="connsiteX16" fmla="*/ 488156 w 1085850"/>
                    <a:gd name="connsiteY16" fmla="*/ 1135856 h 1312069"/>
                    <a:gd name="connsiteX17" fmla="*/ 447675 w 1085850"/>
                    <a:gd name="connsiteY17" fmla="*/ 1312069 h 1312069"/>
                    <a:gd name="connsiteX18" fmla="*/ 261938 w 1085850"/>
                    <a:gd name="connsiteY18" fmla="*/ 1312069 h 1312069"/>
                    <a:gd name="connsiteX19" fmla="*/ 152400 w 1085850"/>
                    <a:gd name="connsiteY19" fmla="*/ 1202531 h 1312069"/>
                    <a:gd name="connsiteX20" fmla="*/ 121444 w 1085850"/>
                    <a:gd name="connsiteY20" fmla="*/ 1047750 h 1312069"/>
                    <a:gd name="connsiteX21" fmla="*/ 40481 w 1085850"/>
                    <a:gd name="connsiteY21" fmla="*/ 942975 h 1312069"/>
                    <a:gd name="connsiteX22" fmla="*/ 0 w 1085850"/>
                    <a:gd name="connsiteY22" fmla="*/ 759619 h 1312069"/>
                    <a:gd name="connsiteX23" fmla="*/ 100013 w 1085850"/>
                    <a:gd name="connsiteY23" fmla="*/ 700088 h 1312069"/>
                    <a:gd name="connsiteX24" fmla="*/ 197644 w 1085850"/>
                    <a:gd name="connsiteY24" fmla="*/ 707231 h 1312069"/>
                    <a:gd name="connsiteX25" fmla="*/ 209550 w 1085850"/>
                    <a:gd name="connsiteY25" fmla="*/ 485775 h 1312069"/>
                    <a:gd name="connsiteX26" fmla="*/ 259556 w 1085850"/>
                    <a:gd name="connsiteY26" fmla="*/ 361950 h 1312069"/>
                    <a:gd name="connsiteX27" fmla="*/ 361950 w 1085850"/>
                    <a:gd name="connsiteY27" fmla="*/ 369094 h 1312069"/>
                    <a:gd name="connsiteX28" fmla="*/ 483394 w 1085850"/>
                    <a:gd name="connsiteY28" fmla="*/ 450056 h 1312069"/>
                    <a:gd name="connsiteX29" fmla="*/ 692944 w 1085850"/>
                    <a:gd name="connsiteY29" fmla="*/ 342900 h 1312069"/>
                    <a:gd name="connsiteX30" fmla="*/ 695325 w 1085850"/>
                    <a:gd name="connsiteY30" fmla="*/ 171450 h 1312069"/>
                    <a:gd name="connsiteX31" fmla="*/ 733425 w 1085850"/>
                    <a:gd name="connsiteY31" fmla="*/ 19050 h 1312069"/>
                    <a:gd name="connsiteX32" fmla="*/ 862013 w 1085850"/>
                    <a:gd name="connsiteY32" fmla="*/ 0 h 131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85850" h="1312069">
                      <a:moveTo>
                        <a:pt x="862013" y="0"/>
                      </a:moveTo>
                      <a:lnTo>
                        <a:pt x="973931" y="135731"/>
                      </a:lnTo>
                      <a:lnTo>
                        <a:pt x="1047750" y="240506"/>
                      </a:lnTo>
                      <a:lnTo>
                        <a:pt x="973931" y="261938"/>
                      </a:lnTo>
                      <a:lnTo>
                        <a:pt x="935831" y="335756"/>
                      </a:lnTo>
                      <a:lnTo>
                        <a:pt x="950119" y="390525"/>
                      </a:lnTo>
                      <a:lnTo>
                        <a:pt x="897731" y="531019"/>
                      </a:lnTo>
                      <a:lnTo>
                        <a:pt x="1004888" y="621506"/>
                      </a:lnTo>
                      <a:lnTo>
                        <a:pt x="1081088" y="576263"/>
                      </a:lnTo>
                      <a:lnTo>
                        <a:pt x="1085850" y="738188"/>
                      </a:lnTo>
                      <a:lnTo>
                        <a:pt x="1047750" y="862013"/>
                      </a:lnTo>
                      <a:lnTo>
                        <a:pt x="890588" y="821531"/>
                      </a:lnTo>
                      <a:lnTo>
                        <a:pt x="731044" y="840581"/>
                      </a:lnTo>
                      <a:lnTo>
                        <a:pt x="754856" y="1012031"/>
                      </a:lnTo>
                      <a:lnTo>
                        <a:pt x="814388" y="1202531"/>
                      </a:lnTo>
                      <a:lnTo>
                        <a:pt x="769144" y="1176338"/>
                      </a:lnTo>
                      <a:lnTo>
                        <a:pt x="488156" y="1135856"/>
                      </a:lnTo>
                      <a:lnTo>
                        <a:pt x="447675" y="1312069"/>
                      </a:lnTo>
                      <a:lnTo>
                        <a:pt x="261938" y="1312069"/>
                      </a:lnTo>
                      <a:lnTo>
                        <a:pt x="152400" y="1202531"/>
                      </a:lnTo>
                      <a:lnTo>
                        <a:pt x="121444" y="1047750"/>
                      </a:lnTo>
                      <a:lnTo>
                        <a:pt x="40481" y="942975"/>
                      </a:lnTo>
                      <a:lnTo>
                        <a:pt x="0" y="759619"/>
                      </a:lnTo>
                      <a:lnTo>
                        <a:pt x="100013" y="700088"/>
                      </a:lnTo>
                      <a:lnTo>
                        <a:pt x="197644" y="707231"/>
                      </a:lnTo>
                      <a:lnTo>
                        <a:pt x="209550" y="485775"/>
                      </a:lnTo>
                      <a:lnTo>
                        <a:pt x="259556" y="361950"/>
                      </a:lnTo>
                      <a:lnTo>
                        <a:pt x="361950" y="369094"/>
                      </a:lnTo>
                      <a:lnTo>
                        <a:pt x="483394" y="450056"/>
                      </a:lnTo>
                      <a:lnTo>
                        <a:pt x="692944" y="342900"/>
                      </a:lnTo>
                      <a:cubicBezTo>
                        <a:pt x="693738" y="285750"/>
                        <a:pt x="694531" y="228600"/>
                        <a:pt x="695325" y="171450"/>
                      </a:cubicBezTo>
                      <a:lnTo>
                        <a:pt x="733425" y="19050"/>
                      </a:lnTo>
                      <a:lnTo>
                        <a:pt x="862013" y="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64" name="Полилиния 63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83416" y="1103987"/>
                  <a:ext cx="1432399" cy="1556535"/>
                </a:xfrm>
                <a:custGeom>
                  <a:avLst/>
                  <a:gdLst>
                    <a:gd name="connsiteX0" fmla="*/ 0 w 1435894"/>
                    <a:gd name="connsiteY0" fmla="*/ 435769 h 1557338"/>
                    <a:gd name="connsiteX1" fmla="*/ 192881 w 1435894"/>
                    <a:gd name="connsiteY1" fmla="*/ 185738 h 1557338"/>
                    <a:gd name="connsiteX2" fmla="*/ 250031 w 1435894"/>
                    <a:gd name="connsiteY2" fmla="*/ 64294 h 1557338"/>
                    <a:gd name="connsiteX3" fmla="*/ 307181 w 1435894"/>
                    <a:gd name="connsiteY3" fmla="*/ 0 h 1557338"/>
                    <a:gd name="connsiteX4" fmla="*/ 671513 w 1435894"/>
                    <a:gd name="connsiteY4" fmla="*/ 121444 h 1557338"/>
                    <a:gd name="connsiteX5" fmla="*/ 978694 w 1435894"/>
                    <a:gd name="connsiteY5" fmla="*/ 102394 h 1557338"/>
                    <a:gd name="connsiteX6" fmla="*/ 1183481 w 1435894"/>
                    <a:gd name="connsiteY6" fmla="*/ 126206 h 1557338"/>
                    <a:gd name="connsiteX7" fmla="*/ 1250156 w 1435894"/>
                    <a:gd name="connsiteY7" fmla="*/ 28575 h 1557338"/>
                    <a:gd name="connsiteX8" fmla="*/ 1340644 w 1435894"/>
                    <a:gd name="connsiteY8" fmla="*/ 152400 h 1557338"/>
                    <a:gd name="connsiteX9" fmla="*/ 1435894 w 1435894"/>
                    <a:gd name="connsiteY9" fmla="*/ 338138 h 1557338"/>
                    <a:gd name="connsiteX10" fmla="*/ 1402556 w 1435894"/>
                    <a:gd name="connsiteY10" fmla="*/ 747713 h 1557338"/>
                    <a:gd name="connsiteX11" fmla="*/ 1302544 w 1435894"/>
                    <a:gd name="connsiteY11" fmla="*/ 776288 h 1557338"/>
                    <a:gd name="connsiteX12" fmla="*/ 1304925 w 1435894"/>
                    <a:gd name="connsiteY12" fmla="*/ 1023938 h 1557338"/>
                    <a:gd name="connsiteX13" fmla="*/ 1204913 w 1435894"/>
                    <a:gd name="connsiteY13" fmla="*/ 1195388 h 1557338"/>
                    <a:gd name="connsiteX14" fmla="*/ 1054894 w 1435894"/>
                    <a:gd name="connsiteY14" fmla="*/ 1166813 h 1557338"/>
                    <a:gd name="connsiteX15" fmla="*/ 921544 w 1435894"/>
                    <a:gd name="connsiteY15" fmla="*/ 1092994 h 1557338"/>
                    <a:gd name="connsiteX16" fmla="*/ 745331 w 1435894"/>
                    <a:gd name="connsiteY16" fmla="*/ 1078706 h 1557338"/>
                    <a:gd name="connsiteX17" fmla="*/ 795338 w 1435894"/>
                    <a:gd name="connsiteY17" fmla="*/ 1138238 h 1557338"/>
                    <a:gd name="connsiteX18" fmla="*/ 759619 w 1435894"/>
                    <a:gd name="connsiteY18" fmla="*/ 1459706 h 1557338"/>
                    <a:gd name="connsiteX19" fmla="*/ 631031 w 1435894"/>
                    <a:gd name="connsiteY19" fmla="*/ 1497806 h 1557338"/>
                    <a:gd name="connsiteX20" fmla="*/ 445294 w 1435894"/>
                    <a:gd name="connsiteY20" fmla="*/ 1393031 h 1557338"/>
                    <a:gd name="connsiteX21" fmla="*/ 371475 w 1435894"/>
                    <a:gd name="connsiteY21" fmla="*/ 1438275 h 1557338"/>
                    <a:gd name="connsiteX22" fmla="*/ 378619 w 1435894"/>
                    <a:gd name="connsiteY22" fmla="*/ 1493044 h 1557338"/>
                    <a:gd name="connsiteX23" fmla="*/ 271463 w 1435894"/>
                    <a:gd name="connsiteY23" fmla="*/ 1557338 h 1557338"/>
                    <a:gd name="connsiteX24" fmla="*/ 164306 w 1435894"/>
                    <a:gd name="connsiteY24" fmla="*/ 1471613 h 1557338"/>
                    <a:gd name="connsiteX25" fmla="*/ 214313 w 1435894"/>
                    <a:gd name="connsiteY25" fmla="*/ 1333500 h 1557338"/>
                    <a:gd name="connsiteX26" fmla="*/ 204788 w 1435894"/>
                    <a:gd name="connsiteY26" fmla="*/ 1273969 h 1557338"/>
                    <a:gd name="connsiteX27" fmla="*/ 240506 w 1435894"/>
                    <a:gd name="connsiteY27" fmla="*/ 1200150 h 1557338"/>
                    <a:gd name="connsiteX28" fmla="*/ 314325 w 1435894"/>
                    <a:gd name="connsiteY28" fmla="*/ 1183481 h 1557338"/>
                    <a:gd name="connsiteX29" fmla="*/ 126206 w 1435894"/>
                    <a:gd name="connsiteY29" fmla="*/ 938213 h 1557338"/>
                    <a:gd name="connsiteX30" fmla="*/ 135731 w 1435894"/>
                    <a:gd name="connsiteY30" fmla="*/ 769144 h 1557338"/>
                    <a:gd name="connsiteX31" fmla="*/ 0 w 1435894"/>
                    <a:gd name="connsiteY31" fmla="*/ 435769 h 155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35894" h="1557338">
                      <a:moveTo>
                        <a:pt x="0" y="435769"/>
                      </a:moveTo>
                      <a:lnTo>
                        <a:pt x="192881" y="185738"/>
                      </a:lnTo>
                      <a:lnTo>
                        <a:pt x="250031" y="64294"/>
                      </a:lnTo>
                      <a:lnTo>
                        <a:pt x="307181" y="0"/>
                      </a:lnTo>
                      <a:lnTo>
                        <a:pt x="671513" y="121444"/>
                      </a:lnTo>
                      <a:lnTo>
                        <a:pt x="978694" y="102394"/>
                      </a:lnTo>
                      <a:lnTo>
                        <a:pt x="1183481" y="126206"/>
                      </a:lnTo>
                      <a:lnTo>
                        <a:pt x="1250156" y="28575"/>
                      </a:lnTo>
                      <a:lnTo>
                        <a:pt x="1340644" y="152400"/>
                      </a:lnTo>
                      <a:lnTo>
                        <a:pt x="1435894" y="338138"/>
                      </a:lnTo>
                      <a:lnTo>
                        <a:pt x="1402556" y="747713"/>
                      </a:lnTo>
                      <a:lnTo>
                        <a:pt x="1302544" y="776288"/>
                      </a:lnTo>
                      <a:cubicBezTo>
                        <a:pt x="1303338" y="858838"/>
                        <a:pt x="1304131" y="941388"/>
                        <a:pt x="1304925" y="1023938"/>
                      </a:cubicBezTo>
                      <a:lnTo>
                        <a:pt x="1204913" y="1195388"/>
                      </a:lnTo>
                      <a:lnTo>
                        <a:pt x="1054894" y="1166813"/>
                      </a:lnTo>
                      <a:lnTo>
                        <a:pt x="921544" y="1092994"/>
                      </a:lnTo>
                      <a:lnTo>
                        <a:pt x="745331" y="1078706"/>
                      </a:lnTo>
                      <a:lnTo>
                        <a:pt x="795338" y="1138238"/>
                      </a:lnTo>
                      <a:lnTo>
                        <a:pt x="759619" y="1459706"/>
                      </a:lnTo>
                      <a:lnTo>
                        <a:pt x="631031" y="1497806"/>
                      </a:lnTo>
                      <a:lnTo>
                        <a:pt x="445294" y="1393031"/>
                      </a:lnTo>
                      <a:lnTo>
                        <a:pt x="371475" y="1438275"/>
                      </a:lnTo>
                      <a:lnTo>
                        <a:pt x="378619" y="1493044"/>
                      </a:lnTo>
                      <a:lnTo>
                        <a:pt x="271463" y="1557338"/>
                      </a:lnTo>
                      <a:lnTo>
                        <a:pt x="164306" y="1471613"/>
                      </a:lnTo>
                      <a:lnTo>
                        <a:pt x="214313" y="1333500"/>
                      </a:lnTo>
                      <a:lnTo>
                        <a:pt x="204788" y="1273969"/>
                      </a:lnTo>
                      <a:lnTo>
                        <a:pt x="240506" y="1200150"/>
                      </a:lnTo>
                      <a:lnTo>
                        <a:pt x="314325" y="1183481"/>
                      </a:lnTo>
                      <a:lnTo>
                        <a:pt x="126206" y="938213"/>
                      </a:lnTo>
                      <a:lnTo>
                        <a:pt x="135731" y="769144"/>
                      </a:lnTo>
                      <a:lnTo>
                        <a:pt x="0" y="435769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65" name="Полилиния 64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16461" y="1439858"/>
                  <a:ext cx="1307190" cy="1313404"/>
                </a:xfrm>
                <a:custGeom>
                  <a:avLst/>
                  <a:gdLst>
                    <a:gd name="connsiteX0" fmla="*/ 7143 w 1307306"/>
                    <a:gd name="connsiteY0" fmla="*/ 928688 h 1312069"/>
                    <a:gd name="connsiteX1" fmla="*/ 0 w 1307306"/>
                    <a:gd name="connsiteY1" fmla="*/ 826294 h 1312069"/>
                    <a:gd name="connsiteX2" fmla="*/ 50006 w 1307306"/>
                    <a:gd name="connsiteY2" fmla="*/ 566738 h 1312069"/>
                    <a:gd name="connsiteX3" fmla="*/ 171450 w 1307306"/>
                    <a:gd name="connsiteY3" fmla="*/ 535782 h 1312069"/>
                    <a:gd name="connsiteX4" fmla="*/ 109537 w 1307306"/>
                    <a:gd name="connsiteY4" fmla="*/ 457200 h 1312069"/>
                    <a:gd name="connsiteX5" fmla="*/ 100012 w 1307306"/>
                    <a:gd name="connsiteY5" fmla="*/ 381000 h 1312069"/>
                    <a:gd name="connsiteX6" fmla="*/ 278606 w 1307306"/>
                    <a:gd name="connsiteY6" fmla="*/ 409575 h 1312069"/>
                    <a:gd name="connsiteX7" fmla="*/ 264318 w 1307306"/>
                    <a:gd name="connsiteY7" fmla="*/ 345282 h 1312069"/>
                    <a:gd name="connsiteX8" fmla="*/ 400050 w 1307306"/>
                    <a:gd name="connsiteY8" fmla="*/ 311944 h 1312069"/>
                    <a:gd name="connsiteX9" fmla="*/ 440531 w 1307306"/>
                    <a:gd name="connsiteY9" fmla="*/ 261938 h 1312069"/>
                    <a:gd name="connsiteX10" fmla="*/ 700087 w 1307306"/>
                    <a:gd name="connsiteY10" fmla="*/ 252413 h 1312069"/>
                    <a:gd name="connsiteX11" fmla="*/ 714375 w 1307306"/>
                    <a:gd name="connsiteY11" fmla="*/ 166688 h 1312069"/>
                    <a:gd name="connsiteX12" fmla="*/ 797718 w 1307306"/>
                    <a:gd name="connsiteY12" fmla="*/ 47625 h 1312069"/>
                    <a:gd name="connsiteX13" fmla="*/ 904875 w 1307306"/>
                    <a:gd name="connsiteY13" fmla="*/ 0 h 1312069"/>
                    <a:gd name="connsiteX14" fmla="*/ 1057275 w 1307306"/>
                    <a:gd name="connsiteY14" fmla="*/ 47625 h 1312069"/>
                    <a:gd name="connsiteX15" fmla="*/ 1097756 w 1307306"/>
                    <a:gd name="connsiteY15" fmla="*/ 164307 h 1312069"/>
                    <a:gd name="connsiteX16" fmla="*/ 1164431 w 1307306"/>
                    <a:gd name="connsiteY16" fmla="*/ 97632 h 1312069"/>
                    <a:gd name="connsiteX17" fmla="*/ 1307306 w 1307306"/>
                    <a:gd name="connsiteY17" fmla="*/ 431007 h 1312069"/>
                    <a:gd name="connsiteX18" fmla="*/ 1288256 w 1307306"/>
                    <a:gd name="connsiteY18" fmla="*/ 600075 h 1312069"/>
                    <a:gd name="connsiteX19" fmla="*/ 1171575 w 1307306"/>
                    <a:gd name="connsiteY19" fmla="*/ 621507 h 1312069"/>
                    <a:gd name="connsiteX20" fmla="*/ 1123950 w 1307306"/>
                    <a:gd name="connsiteY20" fmla="*/ 783432 h 1312069"/>
                    <a:gd name="connsiteX21" fmla="*/ 1114425 w 1307306"/>
                    <a:gd name="connsiteY21" fmla="*/ 945357 h 1312069"/>
                    <a:gd name="connsiteX22" fmla="*/ 1121568 w 1307306"/>
                    <a:gd name="connsiteY22" fmla="*/ 945357 h 1312069"/>
                    <a:gd name="connsiteX23" fmla="*/ 914400 w 1307306"/>
                    <a:gd name="connsiteY23" fmla="*/ 1054894 h 1312069"/>
                    <a:gd name="connsiteX24" fmla="*/ 785812 w 1307306"/>
                    <a:gd name="connsiteY24" fmla="*/ 971550 h 1312069"/>
                    <a:gd name="connsiteX25" fmla="*/ 702468 w 1307306"/>
                    <a:gd name="connsiteY25" fmla="*/ 971550 h 1312069"/>
                    <a:gd name="connsiteX26" fmla="*/ 638175 w 1307306"/>
                    <a:gd name="connsiteY26" fmla="*/ 1104900 h 1312069"/>
                    <a:gd name="connsiteX27" fmla="*/ 628650 w 1307306"/>
                    <a:gd name="connsiteY27" fmla="*/ 1312069 h 1312069"/>
                    <a:gd name="connsiteX28" fmla="*/ 523875 w 1307306"/>
                    <a:gd name="connsiteY28" fmla="*/ 1307307 h 1312069"/>
                    <a:gd name="connsiteX29" fmla="*/ 295275 w 1307306"/>
                    <a:gd name="connsiteY29" fmla="*/ 1252538 h 1312069"/>
                    <a:gd name="connsiteX30" fmla="*/ 254793 w 1307306"/>
                    <a:gd name="connsiteY30" fmla="*/ 978694 h 1312069"/>
                    <a:gd name="connsiteX31" fmla="*/ 7143 w 1307306"/>
                    <a:gd name="connsiteY31" fmla="*/ 928688 h 131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07306" h="1312069">
                      <a:moveTo>
                        <a:pt x="7143" y="928688"/>
                      </a:moveTo>
                      <a:lnTo>
                        <a:pt x="0" y="826294"/>
                      </a:lnTo>
                      <a:lnTo>
                        <a:pt x="50006" y="566738"/>
                      </a:lnTo>
                      <a:lnTo>
                        <a:pt x="171450" y="535782"/>
                      </a:lnTo>
                      <a:lnTo>
                        <a:pt x="109537" y="457200"/>
                      </a:lnTo>
                      <a:lnTo>
                        <a:pt x="100012" y="381000"/>
                      </a:lnTo>
                      <a:lnTo>
                        <a:pt x="278606" y="409575"/>
                      </a:lnTo>
                      <a:lnTo>
                        <a:pt x="264318" y="345282"/>
                      </a:lnTo>
                      <a:lnTo>
                        <a:pt x="400050" y="311944"/>
                      </a:lnTo>
                      <a:lnTo>
                        <a:pt x="440531" y="261938"/>
                      </a:lnTo>
                      <a:lnTo>
                        <a:pt x="700087" y="252413"/>
                      </a:lnTo>
                      <a:lnTo>
                        <a:pt x="714375" y="166688"/>
                      </a:lnTo>
                      <a:lnTo>
                        <a:pt x="797718" y="47625"/>
                      </a:lnTo>
                      <a:lnTo>
                        <a:pt x="904875" y="0"/>
                      </a:lnTo>
                      <a:lnTo>
                        <a:pt x="1057275" y="47625"/>
                      </a:lnTo>
                      <a:lnTo>
                        <a:pt x="1097756" y="164307"/>
                      </a:lnTo>
                      <a:lnTo>
                        <a:pt x="1164431" y="97632"/>
                      </a:lnTo>
                      <a:lnTo>
                        <a:pt x="1307306" y="431007"/>
                      </a:lnTo>
                      <a:lnTo>
                        <a:pt x="1288256" y="600075"/>
                      </a:lnTo>
                      <a:lnTo>
                        <a:pt x="1171575" y="621507"/>
                      </a:lnTo>
                      <a:lnTo>
                        <a:pt x="1123950" y="783432"/>
                      </a:lnTo>
                      <a:lnTo>
                        <a:pt x="1114425" y="945357"/>
                      </a:lnTo>
                      <a:lnTo>
                        <a:pt x="1121568" y="945357"/>
                      </a:lnTo>
                      <a:lnTo>
                        <a:pt x="914400" y="1054894"/>
                      </a:lnTo>
                      <a:lnTo>
                        <a:pt x="785812" y="971550"/>
                      </a:lnTo>
                      <a:lnTo>
                        <a:pt x="702468" y="971550"/>
                      </a:lnTo>
                      <a:lnTo>
                        <a:pt x="638175" y="1104900"/>
                      </a:lnTo>
                      <a:lnTo>
                        <a:pt x="628650" y="1312069"/>
                      </a:lnTo>
                      <a:lnTo>
                        <a:pt x="523875" y="1307307"/>
                      </a:lnTo>
                      <a:lnTo>
                        <a:pt x="295275" y="1252538"/>
                      </a:lnTo>
                      <a:lnTo>
                        <a:pt x="254793" y="978694"/>
                      </a:lnTo>
                      <a:lnTo>
                        <a:pt x="7143" y="92868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67" name="Овал 66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05115" y="3054041"/>
                  <a:ext cx="70117" cy="7018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70" name="Овал 69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3068" y="3610484"/>
                  <a:ext cx="70117" cy="7018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71" name="Овал 70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66713" y="3414977"/>
                  <a:ext cx="70117" cy="7018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86" name="Овал 85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16629" y="5342473"/>
                  <a:ext cx="72622" cy="72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89" name="Овал 88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28156" y="6643344"/>
                  <a:ext cx="72622" cy="726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103" name="Овал 102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66030" y="562584"/>
                  <a:ext cx="72621" cy="726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105" name="Овал 104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97602" y="3049028"/>
                  <a:ext cx="75126" cy="726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106" name="Овал 105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71734" y="2319639"/>
                  <a:ext cx="70117" cy="7018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107" name="Овал 106">
                  <a:extLst>
                    <a:ext uri="{FF2B5EF4-FFF2-40B4-BE49-F238E27FC236}"/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41684" y="3224483"/>
                  <a:ext cx="72621" cy="726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ru-RU" sz="700" dirty="0"/>
                </a:p>
              </p:txBody>
            </p:sp>
            <p:sp>
              <p:nvSpPr>
                <p:cNvPr id="18506" name="TextBox 108"/>
                <p:cNvSpPr txBox="1">
                  <a:spLocks noChangeAspect="1"/>
                </p:cNvSpPr>
                <p:nvPr/>
              </p:nvSpPr>
              <p:spPr bwMode="auto">
                <a:xfrm>
                  <a:off x="2722900" y="460567"/>
                  <a:ext cx="623212" cy="294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solidFill>
                        <a:schemeClr val="bg1"/>
                      </a:solidFill>
                      <a:latin typeface="Arial" pitchFamily="34" charset="0"/>
                    </a:rPr>
                    <a:t>ЛУЗА</a:t>
                  </a:r>
                </a:p>
              </p:txBody>
            </p:sp>
            <p:sp>
              <p:nvSpPr>
                <p:cNvPr id="18507" name="TextBox 113"/>
                <p:cNvSpPr txBox="1">
                  <a:spLocks noChangeAspect="1"/>
                </p:cNvSpPr>
                <p:nvPr/>
              </p:nvSpPr>
              <p:spPr bwMode="auto">
                <a:xfrm>
                  <a:off x="5686323" y="1968070"/>
                  <a:ext cx="627931" cy="294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solidFill>
                        <a:schemeClr val="bg1"/>
                      </a:solidFill>
                      <a:latin typeface="Arial" pitchFamily="34" charset="0"/>
                    </a:rPr>
                    <a:t>КИРС</a:t>
                  </a:r>
                </a:p>
              </p:txBody>
            </p:sp>
            <p:sp>
              <p:nvSpPr>
                <p:cNvPr id="18508" name="TextBox 115"/>
                <p:cNvSpPr txBox="1">
                  <a:spLocks noChangeAspect="1"/>
                </p:cNvSpPr>
                <p:nvPr/>
              </p:nvSpPr>
              <p:spPr bwMode="auto">
                <a:xfrm>
                  <a:off x="5995113" y="3243235"/>
                  <a:ext cx="1106779" cy="294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solidFill>
                        <a:schemeClr val="bg1"/>
                      </a:solidFill>
                      <a:latin typeface="Arial" pitchFamily="34" charset="0"/>
                    </a:rPr>
                    <a:t>ОМУТНИНСК</a:t>
                  </a:r>
                </a:p>
              </p:txBody>
            </p:sp>
            <p:sp>
              <p:nvSpPr>
                <p:cNvPr id="18509" name="TextBox 117"/>
                <p:cNvSpPr txBox="1">
                  <a:spLocks noChangeAspect="1"/>
                </p:cNvSpPr>
                <p:nvPr/>
              </p:nvSpPr>
              <p:spPr bwMode="auto">
                <a:xfrm>
                  <a:off x="4929191" y="2650162"/>
                  <a:ext cx="1517222" cy="294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solidFill>
                        <a:schemeClr val="bg1"/>
                      </a:solidFill>
                      <a:latin typeface="Arial" pitchFamily="34" charset="0"/>
                    </a:rPr>
                    <a:t>БЕЛАЯ ХОЛУНИЦА</a:t>
                  </a:r>
                </a:p>
              </p:txBody>
            </p:sp>
            <p:sp>
              <p:nvSpPr>
                <p:cNvPr id="18510" name="TextBox 124"/>
                <p:cNvSpPr txBox="1">
                  <a:spLocks noChangeAspect="1"/>
                </p:cNvSpPr>
                <p:nvPr/>
              </p:nvSpPr>
              <p:spPr bwMode="auto">
                <a:xfrm>
                  <a:off x="3420025" y="3714753"/>
                  <a:ext cx="903234" cy="315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solidFill>
                        <a:schemeClr val="bg1"/>
                      </a:solidFill>
                      <a:latin typeface="Arial" pitchFamily="34" charset="0"/>
                    </a:rPr>
                    <a:t>СТРИЖИ</a:t>
                  </a:r>
                </a:p>
              </p:txBody>
            </p:sp>
            <p:sp>
              <p:nvSpPr>
                <p:cNvPr id="18511" name="TextBox 126"/>
                <p:cNvSpPr txBox="1">
                  <a:spLocks noChangeAspect="1"/>
                </p:cNvSpPr>
                <p:nvPr/>
              </p:nvSpPr>
              <p:spPr bwMode="auto">
                <a:xfrm>
                  <a:off x="4436848" y="3365963"/>
                  <a:ext cx="880330" cy="45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solidFill>
                        <a:schemeClr val="bg1"/>
                      </a:solidFill>
                      <a:latin typeface="Arial" pitchFamily="34" charset="0"/>
                    </a:rPr>
                    <a:t>КИРОВО-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solidFill>
                        <a:schemeClr val="bg1"/>
                      </a:solidFill>
                      <a:latin typeface="Arial" pitchFamily="34" charset="0"/>
                    </a:rPr>
                    <a:t>ЧЕПЕЦК</a:t>
                  </a:r>
                </a:p>
              </p:txBody>
            </p:sp>
            <p:sp>
              <p:nvSpPr>
                <p:cNvPr id="18512" name="TextBox 135"/>
                <p:cNvSpPr txBox="1">
                  <a:spLocks noChangeAspect="1"/>
                </p:cNvSpPr>
                <p:nvPr/>
              </p:nvSpPr>
              <p:spPr bwMode="auto">
                <a:xfrm>
                  <a:off x="4323259" y="5347444"/>
                  <a:ext cx="755309" cy="294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700" b="1">
                      <a:solidFill>
                        <a:schemeClr val="bg1"/>
                      </a:solidFill>
                      <a:latin typeface="Arial" pitchFamily="34" charset="0"/>
                    </a:rPr>
                    <a:t>УРЖУМ</a:t>
                  </a:r>
                </a:p>
              </p:txBody>
            </p:sp>
          </p:grpSp>
        </p:grpSp>
        <p:sp>
          <p:nvSpPr>
            <p:cNvPr id="18453" name="TextBox 108"/>
            <p:cNvSpPr txBox="1">
              <a:spLocks noChangeAspect="1"/>
            </p:cNvSpPr>
            <p:nvPr/>
          </p:nvSpPr>
          <p:spPr bwMode="auto">
            <a:xfrm>
              <a:off x="690563" y="1414463"/>
              <a:ext cx="7810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>
                  <a:solidFill>
                    <a:schemeClr val="bg1"/>
                  </a:solidFill>
                  <a:latin typeface="Arial" pitchFamily="34" charset="0"/>
                </a:rPr>
                <a:t>ДЕМЬЯНОВО</a:t>
              </a:r>
            </a:p>
          </p:txBody>
        </p:sp>
        <p:sp>
          <p:nvSpPr>
            <p:cNvPr id="76" name="Овал 75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 bwMode="auto">
            <a:xfrm>
              <a:off x="949325" y="1341438"/>
              <a:ext cx="46037" cy="44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ru-RU" sz="700" dirty="0"/>
            </a:p>
          </p:txBody>
        </p:sp>
        <p:sp>
          <p:nvSpPr>
            <p:cNvPr id="18455" name="TextBox 146"/>
            <p:cNvSpPr txBox="1">
              <a:spLocks noChangeAspect="1"/>
            </p:cNvSpPr>
            <p:nvPr/>
          </p:nvSpPr>
          <p:spPr bwMode="auto">
            <a:xfrm>
              <a:off x="2732088" y="4705350"/>
              <a:ext cx="10350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 b="1">
                  <a:latin typeface="Arial" pitchFamily="34" charset="0"/>
                </a:rPr>
                <a:t>КРАСНАЯ ПОЛЯНА</a:t>
              </a:r>
            </a:p>
          </p:txBody>
        </p:sp>
      </p:grpSp>
      <p:sp>
        <p:nvSpPr>
          <p:cNvPr id="78" name="Овал 77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411413" y="4797425"/>
            <a:ext cx="73025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700" dirty="0"/>
          </a:p>
        </p:txBody>
      </p:sp>
      <p:sp>
        <p:nvSpPr>
          <p:cNvPr id="79" name="Овал 78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787525" y="2376488"/>
            <a:ext cx="44450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700" dirty="0"/>
          </a:p>
        </p:txBody>
      </p:sp>
      <p:sp>
        <p:nvSpPr>
          <p:cNvPr id="18451" name="TextBox 124"/>
          <p:cNvSpPr txBox="1">
            <a:spLocks noChangeAspect="1"/>
          </p:cNvSpPr>
          <p:nvPr/>
        </p:nvSpPr>
        <p:spPr bwMode="auto">
          <a:xfrm>
            <a:off x="1506538" y="2436813"/>
            <a:ext cx="7127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00" b="1">
                <a:solidFill>
                  <a:schemeClr val="bg1"/>
                </a:solidFill>
                <a:latin typeface="Arial" pitchFamily="34" charset="0"/>
              </a:rPr>
              <a:t>МУРЫГИНО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xn--43-jlcuifobb.xn--p1ai/wp-content/uploads/2017/10/upr-ZrL_cPk1.jpg"/>
          <p:cNvPicPr>
            <a:picLocks noChangeAspect="1" noChangeArrowheads="1"/>
          </p:cNvPicPr>
          <p:nvPr/>
        </p:nvPicPr>
        <p:blipFill>
          <a:blip r:embed="rId2" cstate="print"/>
          <a:srcRect t="12804" r="2303" b="4855"/>
          <a:stretch>
            <a:fillRect/>
          </a:stretch>
        </p:blipFill>
        <p:spPr bwMode="auto">
          <a:xfrm>
            <a:off x="4745652" y="5240741"/>
            <a:ext cx="2472960" cy="15626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459" name="Picture 2" descr="http://cod02.ru/wp-content/uploads/2017/10/0c4e8d3154a8abebcbf354e0504fd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810000"/>
            <a:ext cx="22812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4707" y="519614"/>
          <a:ext cx="8980227" cy="401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462" name="Группа 26"/>
          <p:cNvGrpSpPr>
            <a:grpSpLocks/>
          </p:cNvGrpSpPr>
          <p:nvPr/>
        </p:nvGrpSpPr>
        <p:grpSpPr bwMode="auto">
          <a:xfrm>
            <a:off x="0" y="0"/>
            <a:ext cx="9144000" cy="1074738"/>
            <a:chOff x="0" y="1"/>
            <a:chExt cx="9144000" cy="1074296"/>
          </a:xfrm>
        </p:grpSpPr>
        <p:sp>
          <p:nvSpPr>
            <p:cNvPr id="7" name="Прямоугольник 6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0" y="1"/>
              <a:ext cx="9144000" cy="764860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ru-RU" altLang="ru-RU" sz="20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Государственная поддержка народных художественных промыслов </a:t>
              </a:r>
              <a:br>
                <a:rPr lang="ru-RU" altLang="ru-RU" sz="20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ru-RU" altLang="ru-RU" sz="20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и ремесел</a:t>
              </a:r>
            </a:p>
          </p:txBody>
        </p:sp>
        <p:sp>
          <p:nvSpPr>
            <p:cNvPr id="8" name="Равнобедренный треугольник 7">
              <a:extLst>
                <a:ext uri="{FF2B5EF4-FFF2-40B4-BE49-F238E27FC236}"/>
              </a:extLst>
            </p:cNvPr>
            <p:cNvSpPr/>
            <p:nvPr/>
          </p:nvSpPr>
          <p:spPr bwMode="auto">
            <a:xfrm rot="2373804">
              <a:off x="23813" y="699801"/>
              <a:ext cx="857250" cy="374496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grpSp>
        <p:nvGrpSpPr>
          <p:cNvPr id="19463" name="Группа 8"/>
          <p:cNvGrpSpPr>
            <a:grpSpLocks/>
          </p:cNvGrpSpPr>
          <p:nvPr/>
        </p:nvGrpSpPr>
        <p:grpSpPr bwMode="auto">
          <a:xfrm>
            <a:off x="93663" y="4144963"/>
            <a:ext cx="9050337" cy="2617787"/>
            <a:chOff x="-106688" y="3420051"/>
            <a:chExt cx="8363706" cy="3248851"/>
          </a:xfrm>
        </p:grpSpPr>
        <p:pic>
          <p:nvPicPr>
            <p:cNvPr id="13" name="Shape 104"/>
            <p:cNvPicPr preferRelativeResize="0"/>
            <p:nvPr/>
          </p:nvPicPr>
          <p:blipFill rotWithShape="1">
            <a:blip r:embed="rId9" cstate="print">
              <a:alphaModFix/>
            </a:blip>
            <a:srcRect l="17131" r="21242"/>
            <a:stretch/>
          </p:blipFill>
          <p:spPr>
            <a:xfrm>
              <a:off x="-104287" y="4145172"/>
              <a:ext cx="1109150" cy="1329977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6" name="Shape 107"/>
            <p:cNvPicPr preferRelativeResize="0"/>
            <p:nvPr/>
          </p:nvPicPr>
          <p:blipFill rotWithShape="1">
            <a:blip r:embed="rId10" cstate="print">
              <a:alphaModFix/>
            </a:blip>
            <a:srcRect l="16743" t="1626" r="23286" b="5943"/>
            <a:stretch/>
          </p:blipFill>
          <p:spPr>
            <a:xfrm>
              <a:off x="970754" y="4498323"/>
              <a:ext cx="935489" cy="1201023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8" name="Shape 98"/>
            <p:cNvPicPr preferRelativeResize="0"/>
            <p:nvPr/>
          </p:nvPicPr>
          <p:blipFill rotWithShape="1">
            <a:blip r:embed="rId11" cstate="print">
              <a:alphaModFix/>
            </a:blip>
            <a:srcRect b="34452"/>
            <a:stretch/>
          </p:blipFill>
          <p:spPr>
            <a:xfrm>
              <a:off x="4402959" y="3431757"/>
              <a:ext cx="1180620" cy="1518346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470" name="Shape 109"/>
            <p:cNvSpPr txBox="1">
              <a:spLocks noChangeArrowheads="1"/>
            </p:cNvSpPr>
            <p:nvPr/>
          </p:nvSpPr>
          <p:spPr bwMode="auto">
            <a:xfrm>
              <a:off x="2009984" y="5520000"/>
              <a:ext cx="2320647" cy="114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002060"/>
                  </a:solidFill>
                  <a:latin typeface="Arial" pitchFamily="34" charset="0"/>
                  <a:sym typeface="Trebuchet MS" pitchFamily="34" charset="0"/>
                </a:rPr>
                <a:t>Всемирный фестиваль молодежи и студентов в Сочи</a:t>
              </a:r>
            </a:p>
          </p:txBody>
        </p:sp>
        <p:sp>
          <p:nvSpPr>
            <p:cNvPr id="17424" name="Shape 111"/>
            <p:cNvSpPr txBox="1">
              <a:spLocks noChangeArrowheads="1"/>
            </p:cNvSpPr>
            <p:nvPr/>
          </p:nvSpPr>
          <p:spPr bwMode="auto">
            <a:xfrm>
              <a:off x="6301428" y="4606108"/>
              <a:ext cx="1955590" cy="20627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1425" tIns="91425" rIns="91425" bIns="9142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sym typeface="Trebuchet MS" panose="020B0603020202020204" pitchFamily="34" charset="0"/>
                </a:rPr>
                <a:t>Конкурс </a:t>
              </a:r>
              <a:r>
                <a:rPr lang="ru-RU" sz="1600" dirty="0" smtClean="0">
                  <a:solidFill>
                    <a:srgbClr val="C00000"/>
                  </a:solidFill>
                  <a:latin typeface="Arial" panose="020B0604020202020204" pitchFamily="34" charset="0"/>
                  <a:sym typeface="Trebuchet MS" panose="020B0603020202020204" pitchFamily="34" charset="0"/>
                </a:rPr>
                <a:t>«Молодой предприниматель России»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sym typeface="Trebuchet MS" panose="020B0603020202020204" pitchFamily="34" charset="0"/>
                </a:rPr>
                <a:t/>
              </a:r>
              <a:b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sym typeface="Trebuchet MS" panose="020B0603020202020204" pitchFamily="34" charset="0"/>
                </a:rPr>
              </a:br>
              <a:r>
                <a:rPr lang="ru-RU" sz="1200" dirty="0">
                  <a:solidFill>
                    <a:srgbClr val="002060"/>
                  </a:solidFill>
                  <a:latin typeface="+mn-lt"/>
                </a:rPr>
                <a:t>победитель в номинации «Работодатель года</a:t>
              </a:r>
              <a:r>
                <a:rPr lang="ru-RU" sz="1200" dirty="0" smtClean="0">
                  <a:solidFill>
                    <a:srgbClr val="002060"/>
                  </a:solidFill>
                  <a:latin typeface="+mn-lt"/>
                </a:rPr>
                <a:t>»</a:t>
              </a:r>
              <a:br>
                <a:rPr lang="ru-RU" sz="1200" dirty="0" smtClean="0">
                  <a:solidFill>
                    <a:srgbClr val="002060"/>
                  </a:solidFill>
                  <a:latin typeface="+mn-lt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+mn-lt"/>
                </a:rPr>
                <a:t>3-е место в номинации «Производство года»</a:t>
              </a:r>
              <a:endParaRPr lang="ru-RU" sz="1200" dirty="0" smtClean="0">
                <a:solidFill>
                  <a:srgbClr val="002060"/>
                </a:solidFill>
                <a:latin typeface="+mn-lt"/>
                <a:sym typeface="Trebuchet MS" panose="020B0603020202020204" pitchFamily="34" charset="0"/>
              </a:endParaRPr>
            </a:p>
          </p:txBody>
        </p:sp>
        <p:sp>
          <p:nvSpPr>
            <p:cNvPr id="19472" name="Shape 112"/>
            <p:cNvSpPr txBox="1">
              <a:spLocks noChangeArrowheads="1"/>
            </p:cNvSpPr>
            <p:nvPr/>
          </p:nvSpPr>
          <p:spPr bwMode="auto">
            <a:xfrm>
              <a:off x="1727683" y="3932396"/>
              <a:ext cx="2659325" cy="145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002060"/>
                  </a:solidFill>
                  <a:latin typeface="Arial" pitchFamily="34" charset="0"/>
                  <a:sym typeface="Trebuchet MS" pitchFamily="34" charset="0"/>
                </a:rPr>
                <a:t>Обучение по программам приобретения навыков ведения бизнеса и создания МСП</a:t>
              </a:r>
            </a:p>
          </p:txBody>
        </p:sp>
        <p:sp>
          <p:nvSpPr>
            <p:cNvPr id="19473" name="Прямоугольник 56"/>
            <p:cNvSpPr>
              <a:spLocks noChangeArrowheads="1"/>
            </p:cNvSpPr>
            <p:nvPr/>
          </p:nvSpPr>
          <p:spPr bwMode="auto">
            <a:xfrm>
              <a:off x="-106688" y="6023408"/>
              <a:ext cx="1755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u="sng">
                  <a:solidFill>
                    <a:srgbClr val="7030A0"/>
                  </a:solidFill>
                  <a:latin typeface="Arial" pitchFamily="34" charset="0"/>
                </a:rPr>
                <a:t>молодой43.рф</a:t>
              </a:r>
            </a:p>
          </p:txBody>
        </p:sp>
        <p:sp>
          <p:nvSpPr>
            <p:cNvPr id="19474" name="Прямоугольник 58"/>
            <p:cNvSpPr>
              <a:spLocks noChangeArrowheads="1"/>
            </p:cNvSpPr>
            <p:nvPr/>
          </p:nvSpPr>
          <p:spPr bwMode="auto">
            <a:xfrm>
              <a:off x="545355" y="3420051"/>
              <a:ext cx="44640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u="sng">
                  <a:solidFill>
                    <a:srgbClr val="7030A0"/>
                  </a:solidFill>
                  <a:latin typeface="Arial" pitchFamily="34" charset="0"/>
                  <a:sym typeface="Trebuchet MS" pitchFamily="34" charset="0"/>
                </a:rPr>
                <a:t>Программа «Ты-предприниматель» </a:t>
              </a:r>
              <a:endParaRPr lang="ru-RU" altLang="ru-RU" sz="1800" u="sng">
                <a:solidFill>
                  <a:srgbClr val="7030A0"/>
                </a:solidFill>
                <a:latin typeface="Arial" pitchFamily="34" charset="0"/>
              </a:endParaRPr>
            </a:p>
          </p:txBody>
        </p:sp>
      </p:grpSp>
      <p:grpSp>
        <p:nvGrpSpPr>
          <p:cNvPr id="19464" name="Группа 27"/>
          <p:cNvGrpSpPr>
            <a:grpSpLocks/>
          </p:cNvGrpSpPr>
          <p:nvPr/>
        </p:nvGrpSpPr>
        <p:grpSpPr bwMode="auto">
          <a:xfrm>
            <a:off x="41275" y="3705225"/>
            <a:ext cx="6618288" cy="725488"/>
            <a:chOff x="0" y="1"/>
            <a:chExt cx="6012160" cy="763123"/>
          </a:xfrm>
        </p:grpSpPr>
        <p:sp>
          <p:nvSpPr>
            <p:cNvPr id="29" name="Прямоугольник 28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0" y="1"/>
              <a:ext cx="6012160" cy="432492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0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Развитие молодежного предпринимательства</a:t>
              </a:r>
            </a:p>
          </p:txBody>
        </p:sp>
        <p:sp>
          <p:nvSpPr>
            <p:cNvPr id="30" name="Равнобедренный треугольник 29">
              <a:extLst>
                <a:ext uri="{FF2B5EF4-FFF2-40B4-BE49-F238E27FC236}"/>
              </a:extLst>
            </p:cNvPr>
            <p:cNvSpPr/>
            <p:nvPr/>
          </p:nvSpPr>
          <p:spPr bwMode="auto">
            <a:xfrm rot="2170863">
              <a:off x="18748" y="389077"/>
              <a:ext cx="856614" cy="374047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 bwMode="auto">
          <a:xfrm>
            <a:off x="1998663" y="0"/>
            <a:ext cx="5776912" cy="83661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 поддержки предпринимательства</a:t>
            </a:r>
          </a:p>
        </p:txBody>
      </p:sp>
      <p:sp>
        <p:nvSpPr>
          <p:cNvPr id="8" name="Равнобедренный треугольник 7"/>
          <p:cNvSpPr/>
          <p:nvPr/>
        </p:nvSpPr>
        <p:spPr bwMode="auto">
          <a:xfrm rot="2445445">
            <a:off x="2028825" y="766763"/>
            <a:ext cx="766763" cy="354012"/>
          </a:xfrm>
          <a:prstGeom prst="triangle">
            <a:avLst>
              <a:gd name="adj" fmla="val 51601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117476" y="1723008"/>
            <a:ext cx="69590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Консультации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вопросам ведения бизнеса</a:t>
            </a: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143198" y="3718773"/>
            <a:ext cx="68870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Обучающие мероприятия и семинары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предпринимателей</a:t>
            </a:r>
            <a:endParaRPr lang="ru-RU" altLang="ru-RU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117476" y="5539432"/>
            <a:ext cx="69127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</a:t>
            </a: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участия</a:t>
            </a: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российских и международных выставках, деловых миссиях</a:t>
            </a:r>
            <a:endParaRPr lang="ru-RU" altLang="ru-RU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49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3158" r="12122" b="20407"/>
          <a:stretch>
            <a:fillRect/>
          </a:stretch>
        </p:blipFill>
        <p:spPr bwMode="auto">
          <a:xfrm>
            <a:off x="107950" y="-26988"/>
            <a:ext cx="18716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122535" y="4603328"/>
            <a:ext cx="690770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Проведение</a:t>
            </a:r>
            <a:r>
              <a:rPr lang="ru-RU" altLang="ru-RU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конференций, форумов, круглых столов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предпринимателей</a:t>
            </a:r>
            <a:endParaRPr lang="ru-RU" altLang="ru-RU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75974" y="2280306"/>
            <a:ext cx="158771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финансовое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бизнес-планирование</a:t>
            </a:r>
          </a:p>
        </p:txBody>
      </p:sp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1835696" y="2279495"/>
            <a:ext cx="18176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маркетинговое сопровождение деятельности </a:t>
            </a:r>
          </a:p>
        </p:txBody>
      </p:sp>
      <p:sp>
        <p:nvSpPr>
          <p:cNvPr id="20503" name="Прямоугольник 5"/>
          <p:cNvSpPr>
            <a:spLocks noChangeArrowheads="1"/>
          </p:cNvSpPr>
          <p:nvPr/>
        </p:nvSpPr>
        <p:spPr bwMode="auto">
          <a:xfrm>
            <a:off x="7110413" y="1328738"/>
            <a:ext cx="1897062" cy="823912"/>
          </a:xfrm>
          <a:prstGeom prst="rect">
            <a:avLst/>
          </a:prstGeom>
          <a:solidFill>
            <a:srgbClr val="86F8A4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2600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бесплатных консультаций</a:t>
            </a:r>
          </a:p>
        </p:txBody>
      </p:sp>
      <p:sp>
        <p:nvSpPr>
          <p:cNvPr id="20504" name="Прямоугольник 5"/>
          <p:cNvSpPr>
            <a:spLocks noChangeArrowheads="1"/>
          </p:cNvSpPr>
          <p:nvPr/>
        </p:nvSpPr>
        <p:spPr bwMode="auto">
          <a:xfrm>
            <a:off x="7110413" y="3716338"/>
            <a:ext cx="1897062" cy="581025"/>
          </a:xfrm>
          <a:prstGeom prst="rect">
            <a:avLst/>
          </a:prstGeom>
          <a:solidFill>
            <a:srgbClr val="86F8A4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мероприятий</a:t>
            </a:r>
          </a:p>
        </p:txBody>
      </p:sp>
      <p:sp>
        <p:nvSpPr>
          <p:cNvPr id="20505" name="Прямоугольник 5"/>
          <p:cNvSpPr>
            <a:spLocks noChangeArrowheads="1"/>
          </p:cNvSpPr>
          <p:nvPr/>
        </p:nvSpPr>
        <p:spPr bwMode="auto">
          <a:xfrm>
            <a:off x="7102475" y="4748213"/>
            <a:ext cx="1897063" cy="334962"/>
          </a:xfrm>
          <a:prstGeom prst="rect">
            <a:avLst/>
          </a:prstGeom>
          <a:solidFill>
            <a:srgbClr val="86F8A4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форума</a:t>
            </a:r>
          </a:p>
        </p:txBody>
      </p:sp>
      <p:sp>
        <p:nvSpPr>
          <p:cNvPr id="20506" name="Прямоугольник 5"/>
          <p:cNvSpPr>
            <a:spLocks noChangeArrowheads="1"/>
          </p:cNvSpPr>
          <p:nvPr/>
        </p:nvSpPr>
        <p:spPr bwMode="auto">
          <a:xfrm>
            <a:off x="7077075" y="5683250"/>
            <a:ext cx="1897063" cy="336550"/>
          </a:xfrm>
          <a:prstGeom prst="rect">
            <a:avLst/>
          </a:prstGeom>
          <a:solidFill>
            <a:srgbClr val="86F8A4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мероприятий</a:t>
            </a:r>
          </a:p>
        </p:txBody>
      </p:sp>
      <p:sp>
        <p:nvSpPr>
          <p:cNvPr id="19" name="Прямоугольник 20"/>
          <p:cNvSpPr>
            <a:spLocks noChangeArrowheads="1"/>
          </p:cNvSpPr>
          <p:nvPr/>
        </p:nvSpPr>
        <p:spPr bwMode="auto">
          <a:xfrm>
            <a:off x="3707904" y="2291149"/>
            <a:ext cx="143952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правовое обеспечение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Прямоугольник 20"/>
          <p:cNvSpPr>
            <a:spLocks noChangeArrowheads="1"/>
          </p:cNvSpPr>
          <p:nvPr/>
        </p:nvSpPr>
        <p:spPr bwMode="auto">
          <a:xfrm>
            <a:off x="5202035" y="2276872"/>
            <a:ext cx="2250285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подбор персонала, применение трудового законодательства РФ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506929" y="2276872"/>
            <a:ext cx="149413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получение кредитных и иных финансовых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единительная линия 45"/>
          <p:cNvCxnSpPr/>
          <p:nvPr/>
        </p:nvCxnSpPr>
        <p:spPr>
          <a:xfrm flipH="1">
            <a:off x="1617663" y="3208338"/>
            <a:ext cx="3175" cy="365125"/>
          </a:xfrm>
          <a:prstGeom prst="line">
            <a:avLst/>
          </a:prstGeom>
          <a:ln w="25400">
            <a:solidFill>
              <a:srgbClr val="62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25720" r="27003" b="23041"/>
          <a:stretch>
            <a:fillRect/>
          </a:stretch>
        </p:blipFill>
        <p:spPr bwMode="auto">
          <a:xfrm>
            <a:off x="0" y="4797425"/>
            <a:ext cx="40433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7580313" y="1803400"/>
            <a:ext cx="0" cy="273050"/>
          </a:xfrm>
          <a:prstGeom prst="line">
            <a:avLst/>
          </a:prstGeom>
          <a:ln w="25400">
            <a:solidFill>
              <a:srgbClr val="62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72013" y="1811338"/>
            <a:ext cx="3175" cy="254000"/>
          </a:xfrm>
          <a:prstGeom prst="line">
            <a:avLst/>
          </a:prstGeom>
          <a:ln w="25400">
            <a:solidFill>
              <a:srgbClr val="62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636713" y="1803400"/>
            <a:ext cx="5948362" cy="7938"/>
          </a:xfrm>
          <a:prstGeom prst="line">
            <a:avLst/>
          </a:prstGeom>
          <a:ln w="25400">
            <a:solidFill>
              <a:srgbClr val="62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36713" y="1809750"/>
            <a:ext cx="0" cy="201613"/>
          </a:xfrm>
          <a:prstGeom prst="line">
            <a:avLst/>
          </a:prstGeom>
          <a:ln w="25400">
            <a:solidFill>
              <a:srgbClr val="62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665663" y="3222625"/>
            <a:ext cx="3175" cy="365125"/>
          </a:xfrm>
          <a:prstGeom prst="line">
            <a:avLst/>
          </a:prstGeom>
          <a:ln w="25400">
            <a:solidFill>
              <a:srgbClr val="62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3" name="Группа 149"/>
          <p:cNvGrpSpPr>
            <a:grpSpLocks/>
          </p:cNvGrpSpPr>
          <p:nvPr/>
        </p:nvGrpSpPr>
        <p:grpSpPr bwMode="auto">
          <a:xfrm>
            <a:off x="925513" y="0"/>
            <a:ext cx="7713662" cy="1185863"/>
            <a:chOff x="5517996" y="2492895"/>
            <a:chExt cx="3928705" cy="1596253"/>
          </a:xfrm>
        </p:grpSpPr>
        <p:sp>
          <p:nvSpPr>
            <p:cNvPr id="26" name="Прямоугольник 2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17996" y="2492895"/>
              <a:ext cx="3928705" cy="1126139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Организация работ по созданию Центра кластерного развития и обеспечение его деятельности</a:t>
              </a:r>
            </a:p>
          </p:txBody>
        </p:sp>
        <p:sp>
          <p:nvSpPr>
            <p:cNvPr id="27" name="Равнобедренный треугольник 26">
              <a:extLst>
                <a:ext uri="{FF2B5EF4-FFF2-40B4-BE49-F238E27FC236}"/>
              </a:extLst>
            </p:cNvPr>
            <p:cNvSpPr/>
            <p:nvPr/>
          </p:nvSpPr>
          <p:spPr>
            <a:xfrm rot="2282129">
              <a:off x="5526081" y="3548516"/>
              <a:ext cx="521509" cy="540632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2339975" y="981075"/>
            <a:ext cx="4679950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200"/>
              </a:lnSpc>
              <a:defRPr/>
            </a:pPr>
            <a:r>
              <a:rPr lang="ru-RU" sz="2000" dirty="0">
                <a:solidFill>
                  <a:srgbClr val="C00000"/>
                </a:solidFill>
                <a:cs typeface="Arial" panose="020B0604020202020204" pitchFamily="34" charset="0"/>
              </a:rPr>
              <a:t>4 710 000 рублей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(ОБ + ФБ + внебюджетные источники)</a:t>
            </a:r>
          </a:p>
        </p:txBody>
      </p:sp>
      <p:pic>
        <p:nvPicPr>
          <p:cNvPr id="21515" name="Picture 2" descr="http://biokirov.ru/upload/iblock/52f/52fff462de3ff7dbd7d4c7c38eb9b57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5" r="3387" b="28029"/>
          <a:stretch>
            <a:fillRect/>
          </a:stretch>
        </p:blipFill>
        <p:spPr bwMode="auto">
          <a:xfrm>
            <a:off x="3802063" y="5229225"/>
            <a:ext cx="51482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>
            <a:extLst>
              <a:ext uri="{FF2B5EF4-FFF2-40B4-BE49-F238E27FC236}"/>
            </a:extLst>
          </p:cNvPr>
          <p:cNvSpPr/>
          <p:nvPr/>
        </p:nvSpPr>
        <p:spPr>
          <a:xfrm>
            <a:off x="395536" y="1990725"/>
            <a:ext cx="259448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Брендирование</a:t>
            </a:r>
            <a:r>
              <a:rPr 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продвижение новых продуктов участников кластеров</a:t>
            </a:r>
          </a:p>
        </p:txBody>
      </p:sp>
      <p:sp>
        <p:nvSpPr>
          <p:cNvPr id="41" name="Прямоугольник 40">
            <a:extLst>
              <a:ext uri="{FF2B5EF4-FFF2-40B4-BE49-F238E27FC236}"/>
            </a:extLst>
          </p:cNvPr>
          <p:cNvSpPr/>
          <p:nvPr/>
        </p:nvSpPr>
        <p:spPr>
          <a:xfrm>
            <a:off x="3390242" y="1990725"/>
            <a:ext cx="254991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Обучающие тренинги, семинары </a:t>
            </a:r>
          </a:p>
          <a:p>
            <a:pPr algn="ctr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участников кластеров</a:t>
            </a:r>
            <a:endParaRPr lang="ru-RU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Прямоугольник 41">
            <a:extLst>
              <a:ext uri="{FF2B5EF4-FFF2-40B4-BE49-F238E27FC236}"/>
            </a:extLst>
          </p:cNvPr>
          <p:cNvSpPr/>
          <p:nvPr/>
        </p:nvSpPr>
        <p:spPr>
          <a:xfrm>
            <a:off x="6251755" y="2025397"/>
            <a:ext cx="264072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Участие СМСП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отраслевых российских и зарубежных выставках</a:t>
            </a:r>
            <a:endParaRPr lang="ru-RU" altLang="ru-RU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Прямоугольник 42">
            <a:extLst>
              <a:ext uri="{FF2B5EF4-FFF2-40B4-BE49-F238E27FC236}"/>
            </a:extLst>
          </p:cNvPr>
          <p:cNvSpPr/>
          <p:nvPr/>
        </p:nvSpPr>
        <p:spPr>
          <a:xfrm>
            <a:off x="395535" y="3514546"/>
            <a:ext cx="259448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Информационные кампаний в СМИ для участников кластеров</a:t>
            </a:r>
          </a:p>
        </p:txBody>
      </p:sp>
      <p:sp>
        <p:nvSpPr>
          <p:cNvPr id="44" name="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3275857" y="3429000"/>
            <a:ext cx="268993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Создание и сопровождение Интернет-ресурса</a:t>
            </a:r>
            <a:r>
              <a:rPr lang="en-US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www.ckr43.ru</a:t>
            </a:r>
            <a:endParaRPr lang="ru-RU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Прямоугольник 44">
            <a:extLst>
              <a:ext uri="{FF2B5EF4-FFF2-40B4-BE49-F238E27FC236}"/>
            </a:extLst>
          </p:cNvPr>
          <p:cNvSpPr/>
          <p:nvPr/>
        </p:nvSpPr>
        <p:spPr>
          <a:xfrm>
            <a:off x="6251632" y="3573016"/>
            <a:ext cx="259448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Консультационные услуги для участников кластеров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7607300" y="3244850"/>
            <a:ext cx="3175" cy="365125"/>
          </a:xfrm>
          <a:prstGeom prst="line">
            <a:avLst/>
          </a:prstGeom>
          <a:ln w="25400">
            <a:solidFill>
              <a:srgbClr val="62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9" descr="http://kazan.fundament-gost.ru/images/m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19676"/>
          <a:stretch>
            <a:fillRect/>
          </a:stretch>
        </p:blipFill>
        <p:spPr bwMode="auto">
          <a:xfrm>
            <a:off x="7812088" y="4862513"/>
            <a:ext cx="12938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6" descr="&amp;Acy;&amp;rcy;&amp;khcy;&amp;icy;&amp;vcy; &amp;mcy;&amp;acy;&amp;tcy;&amp;iecy;&amp;rcy;&amp;icy;&amp;acy;&amp;lcy;&amp;ocy;&amp;vcy; - &amp;Vcy;&amp;iecy;&amp;kcy;&amp;tcy;&amp;ocy;&amp;rcy;&amp;ncy;&amp;acy;&amp;yacy; &amp;gcy;&amp;rcy;&amp;acy;&amp;fcy;&amp;icy;&amp;k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924300" y="841375"/>
            <a:ext cx="410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" pitchFamily="34" charset="0"/>
              </a:rPr>
              <a:t>упрощенная система налогообложения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" pitchFamily="34" charset="0"/>
              </a:rPr>
              <a:t>патентная система налогообложения»</a:t>
            </a:r>
          </a:p>
        </p:txBody>
      </p:sp>
      <p:pic>
        <p:nvPicPr>
          <p:cNvPr id="22533" name="Picture 2" descr="http://kprf-ugra.ru.images.1c-bitrix-cdn.ru/upload/iblock/f47/f474c867e791c02cb3924ed5689d6d7b.jpg?14327113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11020" r="4184" b="8340"/>
          <a:stretch>
            <a:fillRect/>
          </a:stretch>
        </p:blipFill>
        <p:spPr bwMode="auto">
          <a:xfrm>
            <a:off x="7813675" y="852488"/>
            <a:ext cx="11160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-17463" y="1689100"/>
            <a:ext cx="9144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Условия применения ИП «налоговых каникул» в Кировской области</a:t>
            </a:r>
          </a:p>
        </p:txBody>
      </p:sp>
      <p:grpSp>
        <p:nvGrpSpPr>
          <p:cNvPr id="22535" name="Группа 14"/>
          <p:cNvGrpSpPr>
            <a:grpSpLocks/>
          </p:cNvGrpSpPr>
          <p:nvPr/>
        </p:nvGrpSpPr>
        <p:grpSpPr bwMode="auto">
          <a:xfrm>
            <a:off x="155575" y="2106613"/>
            <a:ext cx="8880475" cy="1898650"/>
            <a:chOff x="216024" y="1124744"/>
            <a:chExt cx="8964488" cy="2083008"/>
          </a:xfrm>
        </p:grpSpPr>
        <p:graphicFrame>
          <p:nvGraphicFramePr>
            <p:cNvPr id="19" name="Схема 18"/>
            <p:cNvGraphicFramePr/>
            <p:nvPr/>
          </p:nvGraphicFramePr>
          <p:xfrm>
            <a:off x="216024" y="1124744"/>
            <a:ext cx="8964488" cy="20830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2544" name="Прямоугольник 13"/>
            <p:cNvSpPr>
              <a:spLocks noChangeArrowheads="1"/>
            </p:cNvSpPr>
            <p:nvPr/>
          </p:nvSpPr>
          <p:spPr bwMode="auto">
            <a:xfrm>
              <a:off x="379188" y="1737911"/>
              <a:ext cx="4259002" cy="131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не относятся ИП, ранее снявшиеся с учета </a:t>
              </a:r>
              <a:br>
                <a:rPr lang="ru-RU" altLang="ru-RU" sz="150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ru-RU" altLang="ru-RU" sz="150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в связи с прекращением деятельности </a:t>
              </a:r>
              <a:br>
                <a:rPr lang="ru-RU" altLang="ru-RU" sz="150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ru-RU" altLang="ru-RU" sz="150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и вновь зарегистрированные (повторно или в очередной раз) после вступления в силу настоящего Закона </a:t>
              </a:r>
            </a:p>
          </p:txBody>
        </p:sp>
      </p:grpSp>
      <p:sp>
        <p:nvSpPr>
          <p:cNvPr id="22536" name="Прямоугольник 15"/>
          <p:cNvSpPr>
            <a:spLocks noChangeArrowheads="1"/>
          </p:cNvSpPr>
          <p:nvPr/>
        </p:nvSpPr>
        <p:spPr bwMode="auto">
          <a:xfrm>
            <a:off x="-17463" y="4052888"/>
            <a:ext cx="9144001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Arial" pitchFamily="34" charset="0"/>
              </a:rPr>
              <a:t>Дополнительные ограничения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1260352" y="4448980"/>
          <a:ext cx="6768032" cy="225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2538" name="Picture 23" descr="http://media.professionali.ru/processor/topics/original/2014/03/19/9380-498933143505319-1726697794-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6384" r="19676"/>
          <a:stretch>
            <a:fillRect/>
          </a:stretch>
        </p:blipFill>
        <p:spPr bwMode="auto">
          <a:xfrm>
            <a:off x="34925" y="5448300"/>
            <a:ext cx="14938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Группа 149"/>
          <p:cNvGrpSpPr>
            <a:grpSpLocks/>
          </p:cNvGrpSpPr>
          <p:nvPr/>
        </p:nvGrpSpPr>
        <p:grpSpPr bwMode="auto">
          <a:xfrm>
            <a:off x="-31750" y="-39688"/>
            <a:ext cx="8961438" cy="1185863"/>
            <a:chOff x="5517996" y="2492895"/>
            <a:chExt cx="3928705" cy="1596253"/>
          </a:xfrm>
        </p:grpSpPr>
        <p:sp>
          <p:nvSpPr>
            <p:cNvPr id="16" name="Прямоугольник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17996" y="2492895"/>
              <a:ext cx="3928705" cy="1126139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«Налоговые каникулы» для индивидуальных предпринимателей Кировской области</a:t>
              </a: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/>
              </a:extLst>
            </p:cNvPr>
            <p:cNvSpPr/>
            <p:nvPr/>
          </p:nvSpPr>
          <p:spPr>
            <a:xfrm rot="2282129">
              <a:off x="5526348" y="3548517"/>
              <a:ext cx="521276" cy="540631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22540" name="Прямоугольник 1"/>
          <p:cNvSpPr>
            <a:spLocks noChangeArrowheads="1"/>
          </p:cNvSpPr>
          <p:nvPr/>
        </p:nvSpPr>
        <p:spPr bwMode="auto">
          <a:xfrm>
            <a:off x="815975" y="787400"/>
            <a:ext cx="3181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</a:rPr>
              <a:t>Закон Кировской области </a:t>
            </a:r>
            <a:br>
              <a:rPr lang="ru-RU" altLang="ru-RU" sz="1800" b="1">
                <a:solidFill>
                  <a:srgbClr val="C00000"/>
                </a:solidFill>
                <a:latin typeface="Arial" pitchFamily="34" charset="0"/>
              </a:rPr>
            </a:b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</a:rPr>
              <a:t>от 05.11.2015 № 582-ЗО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7"/>
          <p:cNvSpPr>
            <a:spLocks noChangeArrowheads="1"/>
          </p:cNvSpPr>
          <p:nvPr/>
        </p:nvSpPr>
        <p:spPr bwMode="auto">
          <a:xfrm>
            <a:off x="0" y="206057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Федеральные и региональные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институты развития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7"/>
          <p:cNvSpPr>
            <a:spLocks noChangeArrowheads="1"/>
          </p:cNvSpPr>
          <p:nvPr/>
        </p:nvSpPr>
        <p:spPr bwMode="auto">
          <a:xfrm>
            <a:off x="5995988" y="5181600"/>
            <a:ext cx="290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АНО «Центр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поддержки экспорта»</a:t>
            </a:r>
          </a:p>
        </p:txBody>
      </p:sp>
      <p:pic>
        <p:nvPicPr>
          <p:cNvPr id="25603" name="Picture 15" descr="http://admuni.ru/uploads/posts/2017-06/1498811568_0_000D0BBD0BED0B3D0BED182D0B8D0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997325"/>
            <a:ext cx="19939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152400" y="836613"/>
            <a:ext cx="4259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Федеральные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институты развития</a:t>
            </a: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4884738" y="836613"/>
            <a:ext cx="4259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Региональные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институты развития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066925" y="3689351"/>
            <a:ext cx="5284787" cy="4762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2" descr="C:\Documents and Settings\sankir\Мои документы\Downloads\ЗНАК цель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038350"/>
            <a:ext cx="34131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http://www.frmrus.ru/design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816100"/>
            <a:ext cx="3019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http://corpmsp.ru/local/dist/images/desc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798763"/>
            <a:ext cx="2286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5" descr="https://www.mspbank.ru/templates/index/img/LOGOms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3073400"/>
            <a:ext cx="1809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https://www.tpprf-leasing.ru/workdir/photos/frp_582_4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100513"/>
            <a:ext cx="3962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3" descr="http://export57.ru/files/sitebanners/RE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5160963"/>
            <a:ext cx="2038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573088" y="1662113"/>
            <a:ext cx="8150225" cy="79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4" name="Picture 2" descr="C:\Users\user\Desktop\Логотип Центр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3751263"/>
            <a:ext cx="13604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 bwMode="auto">
          <a:xfrm>
            <a:off x="60325" y="0"/>
            <a:ext cx="3616325" cy="83661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Институты развития</a:t>
            </a:r>
          </a:p>
        </p:txBody>
      </p:sp>
      <p:sp>
        <p:nvSpPr>
          <p:cNvPr id="22" name="Равнобедренный треугольник 21">
            <a:extLst>
              <a:ext uri="{FF2B5EF4-FFF2-40B4-BE49-F238E27FC236}"/>
            </a:extLst>
          </p:cNvPr>
          <p:cNvSpPr/>
          <p:nvPr/>
        </p:nvSpPr>
        <p:spPr bwMode="auto">
          <a:xfrm rot="2282129">
            <a:off x="76200" y="793750"/>
            <a:ext cx="1022350" cy="401638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0"/>
          <p:cNvSpPr>
            <a:spLocks noChangeArrowheads="1"/>
          </p:cNvSpPr>
          <p:nvPr/>
        </p:nvSpPr>
        <p:spPr bwMode="auto">
          <a:xfrm>
            <a:off x="0" y="3181350"/>
            <a:ext cx="34290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500" b="1">
              <a:solidFill>
                <a:srgbClr val="800000"/>
              </a:solidFill>
              <a:latin typeface="Century Gothic" pitchFamily="34" charset="0"/>
              <a:sym typeface="PFBeauSansPro-Regular"/>
            </a:endParaRPr>
          </a:p>
        </p:txBody>
      </p:sp>
      <p:sp>
        <p:nvSpPr>
          <p:cNvPr id="26627" name="Прямоугольник 7"/>
          <p:cNvSpPr>
            <a:spLocks noChangeArrowheads="1"/>
          </p:cNvSpPr>
          <p:nvPr/>
        </p:nvSpPr>
        <p:spPr bwMode="auto">
          <a:xfrm>
            <a:off x="371475" y="1765300"/>
            <a:ext cx="2714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500" b="1">
              <a:solidFill>
                <a:srgbClr val="800000"/>
              </a:solidFill>
              <a:latin typeface="Century Gothic" pitchFamily="34" charset="0"/>
              <a:sym typeface="PFBeauSansPro-Regular"/>
            </a:endParaRPr>
          </a:p>
        </p:txBody>
      </p:sp>
      <p:pic>
        <p:nvPicPr>
          <p:cNvPr id="26628" name="Picture 15" descr="http://admuni.ru/uploads/posts/2017-06/1498811568_0_000D0BBD0BED0B3D0BED182D0B8D0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2588"/>
            <a:ext cx="163671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425450" y="111125"/>
            <a:ext cx="87185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Региональный институт развития:</a:t>
            </a:r>
            <a:endParaRPr lang="en-US" sz="2400" b="1" dirty="0">
              <a:solidFill>
                <a:srgbClr val="A5002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Фонд поддержки предпринимательства</a:t>
            </a:r>
          </a:p>
        </p:txBody>
      </p:sp>
      <p:sp>
        <p:nvSpPr>
          <p:cNvPr id="26630" name="Прямоугольник 15"/>
          <p:cNvSpPr>
            <a:spLocks noChangeArrowheads="1"/>
          </p:cNvSpPr>
          <p:nvPr/>
        </p:nvSpPr>
        <p:spPr bwMode="auto">
          <a:xfrm>
            <a:off x="377825" y="1916113"/>
            <a:ext cx="24399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Льготное</a:t>
            </a:r>
            <a:endParaRPr lang="en-US" altLang="ru-RU" sz="1800" b="1">
              <a:solidFill>
                <a:srgbClr val="800000"/>
              </a:solidFill>
              <a:latin typeface="Century Gothic" pitchFamily="34" charset="0"/>
              <a:sym typeface="PFBeauSansPro-Regular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кредитование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СМП</a:t>
            </a:r>
          </a:p>
        </p:txBody>
      </p:sp>
      <p:sp>
        <p:nvSpPr>
          <p:cNvPr id="26631" name="Прямоугольник 16"/>
          <p:cNvSpPr>
            <a:spLocks noChangeArrowheads="1"/>
          </p:cNvSpPr>
          <p:nvPr/>
        </p:nvSpPr>
        <p:spPr bwMode="auto">
          <a:xfrm>
            <a:off x="2916238" y="19161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>
                <a:latin typeface="Arial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Размер займа: до </a:t>
            </a:r>
            <a:r>
              <a:rPr lang="en-US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3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млн. руб.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Годовая  ставка: </a:t>
            </a:r>
            <a:r>
              <a:rPr lang="en-US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7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– 10%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Срок кредитования</a:t>
            </a:r>
            <a:r>
              <a:rPr lang="ru-RU" altLang="ru-RU" sz="18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: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до </a:t>
            </a:r>
            <a:r>
              <a:rPr lang="en-US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3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лет</a:t>
            </a:r>
          </a:p>
        </p:txBody>
      </p:sp>
      <p:sp>
        <p:nvSpPr>
          <p:cNvPr id="26632" name="Прямоугольник 17"/>
          <p:cNvSpPr>
            <a:spLocks noChangeArrowheads="1"/>
          </p:cNvSpPr>
          <p:nvPr/>
        </p:nvSpPr>
        <p:spPr bwMode="auto">
          <a:xfrm>
            <a:off x="417513" y="2852738"/>
            <a:ext cx="24241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Гарантийное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кредитование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СМП</a:t>
            </a:r>
          </a:p>
        </p:txBody>
      </p:sp>
      <p:sp>
        <p:nvSpPr>
          <p:cNvPr id="26633" name="Прямоугольник 18"/>
          <p:cNvSpPr>
            <a:spLocks noChangeArrowheads="1"/>
          </p:cNvSpPr>
          <p:nvPr/>
        </p:nvSpPr>
        <p:spPr bwMode="auto">
          <a:xfrm>
            <a:off x="2916238" y="2852738"/>
            <a:ext cx="6392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>
                <a:latin typeface="Arial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Поручительства СМП (если недостаточно залога)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Размер:</a:t>
            </a:r>
            <a:r>
              <a:rPr lang="ru-RU" altLang="ru-RU" sz="18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до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70%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от суммы кредита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По кредитам более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1 млн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. руб. </a:t>
            </a:r>
          </a:p>
        </p:txBody>
      </p:sp>
      <p:sp>
        <p:nvSpPr>
          <p:cNvPr id="26634" name="Прямоугольник 20"/>
          <p:cNvSpPr>
            <a:spLocks noChangeArrowheads="1"/>
          </p:cNvSpPr>
          <p:nvPr/>
        </p:nvSpPr>
        <p:spPr bwMode="auto">
          <a:xfrm>
            <a:off x="31750" y="4151313"/>
            <a:ext cx="2849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Центр </a:t>
            </a:r>
            <a:r>
              <a:rPr lang="ru-RU" altLang="ru-RU" sz="1800" b="1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поддержки</a:t>
            </a: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 предпринимательства</a:t>
            </a:r>
          </a:p>
        </p:txBody>
      </p:sp>
      <p:sp>
        <p:nvSpPr>
          <p:cNvPr id="26635" name="Прямоугольник 21"/>
          <p:cNvSpPr>
            <a:spLocks noChangeArrowheads="1"/>
          </p:cNvSpPr>
          <p:nvPr/>
        </p:nvSpPr>
        <p:spPr bwMode="auto">
          <a:xfrm>
            <a:off x="2916238" y="3789363"/>
            <a:ext cx="6048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>
                <a:latin typeface="Arial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Консалтинг 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Обучение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Проведение семинаров, форумов и т.п.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Организация участия СМСП в выставочных мероприятиях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450850" y="1916113"/>
            <a:ext cx="8177213" cy="206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s://www.iconfinder.com/data/icons/pittogrammi/142/94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23645" y="807140"/>
            <a:ext cx="293397" cy="293397"/>
          </a:xfrm>
          <a:prstGeom prst="rect">
            <a:avLst/>
          </a:prstGeom>
          <a:noFill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5450" y="1124744"/>
            <a:ext cx="277881" cy="2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9" name="Прямоугольник 26"/>
          <p:cNvSpPr>
            <a:spLocks noChangeArrowheads="1"/>
          </p:cNvSpPr>
          <p:nvPr/>
        </p:nvSpPr>
        <p:spPr bwMode="auto">
          <a:xfrm>
            <a:off x="3741738" y="7651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Киров, Динамовский проезд, 4, оф. 201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V="1">
            <a:off x="2285206" y="1518444"/>
            <a:ext cx="1216025" cy="793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Прямоугольник 28"/>
          <p:cNvSpPr>
            <a:spLocks noChangeArrowheads="1"/>
          </p:cNvSpPr>
          <p:nvPr/>
        </p:nvSpPr>
        <p:spPr bwMode="auto">
          <a:xfrm>
            <a:off x="3725863" y="1114425"/>
            <a:ext cx="363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(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8332) 46‑10-06, (8332) 46‑19-76</a:t>
            </a:r>
          </a:p>
        </p:txBody>
      </p:sp>
      <p:pic>
        <p:nvPicPr>
          <p:cNvPr id="7170" name="Picture 2" descr="https://icon-icons.com/icons2/38/PNG/512/domain_544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01942" y="1438862"/>
            <a:ext cx="333954" cy="333954"/>
          </a:xfrm>
          <a:prstGeom prst="rect">
            <a:avLst/>
          </a:prstGeom>
          <a:noFill/>
        </p:spPr>
      </p:pic>
      <p:sp>
        <p:nvSpPr>
          <p:cNvPr id="26643" name="Прямоугольник 29"/>
          <p:cNvSpPr>
            <a:spLocks noChangeArrowheads="1"/>
          </p:cNvSpPr>
          <p:nvPr/>
        </p:nvSpPr>
        <p:spPr bwMode="auto">
          <a:xfrm>
            <a:off x="3771900" y="1474788"/>
            <a:ext cx="164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https://kfpp.ru/</a:t>
            </a:r>
            <a:endParaRPr lang="ru-RU" altLang="ru-RU" sz="1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460375" y="2852738"/>
            <a:ext cx="8177213" cy="206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V="1">
            <a:off x="2393156" y="2764632"/>
            <a:ext cx="1017587" cy="63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501650" y="3789363"/>
            <a:ext cx="8177213" cy="206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V="1">
            <a:off x="2450307" y="3831431"/>
            <a:ext cx="920750" cy="4763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911475" y="4424363"/>
            <a:ext cx="4763" cy="2316162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96888" y="5229225"/>
            <a:ext cx="8177212" cy="2063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0" name="Прямоугольник 20"/>
          <p:cNvSpPr>
            <a:spLocks noChangeArrowheads="1"/>
          </p:cNvSpPr>
          <p:nvPr/>
        </p:nvSpPr>
        <p:spPr bwMode="auto">
          <a:xfrm>
            <a:off x="63500" y="5662613"/>
            <a:ext cx="2849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Центр </a:t>
            </a:r>
            <a:r>
              <a:rPr lang="ru-RU" altLang="ru-RU" sz="1800" b="1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кластерного</a:t>
            </a: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 развития</a:t>
            </a:r>
          </a:p>
        </p:txBody>
      </p:sp>
      <p:sp>
        <p:nvSpPr>
          <p:cNvPr id="26651" name="Прямоугольник 21"/>
          <p:cNvSpPr>
            <a:spLocks noChangeArrowheads="1"/>
          </p:cNvSpPr>
          <p:nvPr/>
        </p:nvSpPr>
        <p:spPr bwMode="auto">
          <a:xfrm>
            <a:off x="2916238" y="5332413"/>
            <a:ext cx="62277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>
                <a:latin typeface="Arial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Консалтинг участникам кластеров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Обучение участников кластеров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Проведение конференций, семинаров, круглых столов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Презентация участников кластеров в отраслевых выставках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6"/>
          <p:cNvSpPr>
            <a:spLocks noChangeArrowheads="1"/>
          </p:cNvSpPr>
          <p:nvPr/>
        </p:nvSpPr>
        <p:spPr bwMode="auto">
          <a:xfrm>
            <a:off x="954088" y="28559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Информационно-маркетинговая поддержка</a:t>
            </a:r>
          </a:p>
        </p:txBody>
      </p:sp>
      <p:pic>
        <p:nvPicPr>
          <p:cNvPr id="27651" name="Picture 7" descr="http://corpmsp.ru/local/dist/images/desc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38225"/>
            <a:ext cx="21701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https://www.mspbank.ru/templates/index/img/LOGOm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619500"/>
            <a:ext cx="28590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3061494" y="3928269"/>
            <a:ext cx="827087" cy="1587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573088" y="1847850"/>
            <a:ext cx="8045450" cy="793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3042444" y="1385094"/>
            <a:ext cx="839788" cy="63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Прямоугольник 22"/>
          <p:cNvSpPr>
            <a:spLocks noChangeArrowheads="1"/>
          </p:cNvSpPr>
          <p:nvPr/>
        </p:nvSpPr>
        <p:spPr bwMode="auto">
          <a:xfrm>
            <a:off x="5057775" y="1225550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http://corpmsp.ru/</a:t>
            </a:r>
            <a:endParaRPr lang="ru-RU" altLang="ru-RU" sz="1600" b="1">
              <a:solidFill>
                <a:srgbClr val="002060"/>
              </a:solidFill>
              <a:latin typeface="Century Gothic" pitchFamily="34" charset="0"/>
              <a:sym typeface="PFBeauSansPro-Regular"/>
            </a:endParaRPr>
          </a:p>
        </p:txBody>
      </p:sp>
      <p:sp>
        <p:nvSpPr>
          <p:cNvPr id="27657" name="Прямоугольник 29"/>
          <p:cNvSpPr>
            <a:spLocks noChangeArrowheads="1"/>
          </p:cNvSpPr>
          <p:nvPr/>
        </p:nvSpPr>
        <p:spPr bwMode="auto">
          <a:xfrm>
            <a:off x="5084763" y="3706813"/>
            <a:ext cx="2233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www.mspbank.ru/</a:t>
            </a:r>
            <a:endParaRPr lang="ru-RU" altLang="ru-RU" sz="1800" b="1">
              <a:solidFill>
                <a:srgbClr val="800000"/>
              </a:solidFill>
              <a:latin typeface="Century Gothic" pitchFamily="34" charset="0"/>
              <a:sym typeface="PFBeauSansPro-Regular"/>
            </a:endParaRP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425450" y="130175"/>
            <a:ext cx="87185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Федеральные институты развития: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Корпорация МСП и МСП Банк</a:t>
            </a:r>
          </a:p>
        </p:txBody>
      </p:sp>
      <p:pic>
        <p:nvPicPr>
          <p:cNvPr id="28" name="Picture 2" descr="https://icon-icons.com/icons2/38/PNG/512/domain_544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0296" y="1263603"/>
            <a:ext cx="333954" cy="333954"/>
          </a:xfrm>
          <a:prstGeom prst="rect">
            <a:avLst/>
          </a:prstGeom>
          <a:noFill/>
        </p:spPr>
      </p:pic>
      <p:pic>
        <p:nvPicPr>
          <p:cNvPr id="2766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28813"/>
            <a:ext cx="485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436813"/>
            <a:ext cx="4857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911475"/>
            <a:ext cx="48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2455863"/>
            <a:ext cx="4699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903413"/>
            <a:ext cx="4651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Прямоугольник 30"/>
          <p:cNvSpPr>
            <a:spLocks noChangeArrowheads="1"/>
          </p:cNvSpPr>
          <p:nvPr/>
        </p:nvSpPr>
        <p:spPr bwMode="auto">
          <a:xfrm>
            <a:off x="877888" y="4478338"/>
            <a:ext cx="405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Гарантии для участия в госзакупках</a:t>
            </a:r>
          </a:p>
        </p:txBody>
      </p:sp>
      <p:pic>
        <p:nvPicPr>
          <p:cNvPr id="2766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960938"/>
            <a:ext cx="54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437063"/>
            <a:ext cx="549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Прямоугольник 35"/>
          <p:cNvSpPr>
            <a:spLocks noChangeArrowheads="1"/>
          </p:cNvSpPr>
          <p:nvPr/>
        </p:nvSpPr>
        <p:spPr bwMode="auto">
          <a:xfrm>
            <a:off x="931863" y="2420938"/>
            <a:ext cx="3738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Обеспечение доступа к закупкам</a:t>
            </a:r>
          </a:p>
        </p:txBody>
      </p:sp>
      <p:sp>
        <p:nvSpPr>
          <p:cNvPr id="27669" name="Прямоугольник 34"/>
          <p:cNvSpPr>
            <a:spLocks noChangeArrowheads="1"/>
          </p:cNvSpPr>
          <p:nvPr/>
        </p:nvSpPr>
        <p:spPr bwMode="auto">
          <a:xfrm>
            <a:off x="936625" y="1968500"/>
            <a:ext cx="271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Финансовая поддержка</a:t>
            </a:r>
          </a:p>
        </p:txBody>
      </p:sp>
      <p:sp>
        <p:nvSpPr>
          <p:cNvPr id="27670" name="Прямоугольник 37"/>
          <p:cNvSpPr>
            <a:spLocks noChangeArrowheads="1"/>
          </p:cNvSpPr>
          <p:nvPr/>
        </p:nvSpPr>
        <p:spPr bwMode="auto">
          <a:xfrm>
            <a:off x="5357813" y="2476500"/>
            <a:ext cx="245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Правовая поддержка</a:t>
            </a:r>
          </a:p>
        </p:txBody>
      </p:sp>
      <p:sp>
        <p:nvSpPr>
          <p:cNvPr id="27671" name="Прямоугольник 38"/>
          <p:cNvSpPr>
            <a:spLocks noChangeArrowheads="1"/>
          </p:cNvSpPr>
          <p:nvPr/>
        </p:nvSpPr>
        <p:spPr bwMode="auto">
          <a:xfrm>
            <a:off x="5349875" y="1978025"/>
            <a:ext cx="314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Имущественная поддержка</a:t>
            </a:r>
            <a:endParaRPr lang="ru-RU" altLang="ru-RU" sz="1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" name="Picture 2" descr="https://icon-icons.com/icons2/38/PNG/512/domain_544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6016" y="3743118"/>
            <a:ext cx="333954" cy="333954"/>
          </a:xfrm>
          <a:prstGeom prst="rect">
            <a:avLst/>
          </a:prstGeom>
          <a:noFill/>
        </p:spPr>
      </p:pic>
      <p:sp>
        <p:nvSpPr>
          <p:cNvPr id="27673" name="Прямоугольник 40"/>
          <p:cNvSpPr>
            <a:spLocks noChangeArrowheads="1"/>
          </p:cNvSpPr>
          <p:nvPr/>
        </p:nvSpPr>
        <p:spPr bwMode="auto">
          <a:xfrm>
            <a:off x="830263" y="504825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Кредиты на развитие бизнеса</a:t>
            </a:r>
            <a:endParaRPr lang="ru-RU" altLang="ru-RU" sz="1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74" name="Прямоугольник 16"/>
          <p:cNvSpPr>
            <a:spLocks noChangeArrowheads="1"/>
          </p:cNvSpPr>
          <p:nvPr/>
        </p:nvSpPr>
        <p:spPr bwMode="auto">
          <a:xfrm>
            <a:off x="430213" y="54133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>
                <a:latin typeface="Arial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Займы: от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1 до 500 млн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. руб.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Ставки: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9,1%  9,6% 10,1%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в год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Срок: до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7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лет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0800000">
            <a:off x="590550" y="3500438"/>
            <a:ext cx="8045450" cy="79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568325" y="4360863"/>
            <a:ext cx="8045450" cy="79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677863" y="965200"/>
            <a:ext cx="8045450" cy="793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Прямоугольник 40"/>
          <p:cNvSpPr>
            <a:spLocks noChangeArrowheads="1"/>
          </p:cNvSpPr>
          <p:nvPr/>
        </p:nvSpPr>
        <p:spPr bwMode="auto">
          <a:xfrm>
            <a:off x="5195888" y="5041900"/>
            <a:ext cx="341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Развитие МСП в моногородах</a:t>
            </a:r>
            <a:endParaRPr lang="ru-RU" altLang="ru-RU" sz="1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77" name="Прямоугольник 16"/>
          <p:cNvSpPr>
            <a:spLocks noChangeArrowheads="1"/>
          </p:cNvSpPr>
          <p:nvPr/>
        </p:nvSpPr>
        <p:spPr bwMode="auto">
          <a:xfrm>
            <a:off x="4548188" y="5380038"/>
            <a:ext cx="43815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Займы</a:t>
            </a:r>
            <a:r>
              <a:rPr lang="ru-RU" altLang="ru-RU" dirty="0" smtClean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: </a:t>
            </a: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от </a:t>
            </a:r>
            <a:r>
              <a:rPr lang="ru-RU" alt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0,1 </a:t>
            </a:r>
            <a:r>
              <a:rPr lang="ru-RU" alt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до 250 </a:t>
            </a:r>
            <a:r>
              <a:rPr lang="ru-RU" alt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млн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. руб.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Ставки</a:t>
            </a: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: </a:t>
            </a:r>
            <a:r>
              <a:rPr lang="ru-RU" alt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9,9%</a:t>
            </a:r>
            <a:r>
              <a:rPr lang="ru-RU" altLang="ru-RU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(малый бизнес) в год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           </a:t>
            </a:r>
            <a:r>
              <a:rPr lang="ru-RU" alt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8,9%</a:t>
            </a:r>
            <a:r>
              <a:rPr lang="ru-RU" altLang="ru-RU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(средний бизнес) в год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Срок</a:t>
            </a: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: 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до </a:t>
            </a:r>
            <a:r>
              <a:rPr lang="ru-RU" alt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7</a:t>
            </a:r>
            <a:r>
              <a:rPr lang="ru-RU" altLang="ru-RU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PFBeauSansPro-Regular"/>
              </a:rPr>
              <a:t> лет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V="1">
            <a:off x="3933032" y="5666581"/>
            <a:ext cx="1192212" cy="2222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2314575" y="4984750"/>
            <a:ext cx="4683125" cy="1587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4" b="41129"/>
          <a:stretch>
            <a:fillRect/>
          </a:stretch>
        </p:blipFill>
        <p:spPr>
          <a:xfrm>
            <a:off x="-12700" y="0"/>
            <a:ext cx="2395538" cy="714375"/>
          </a:xfrm>
        </p:spPr>
      </p:pic>
      <p:sp>
        <p:nvSpPr>
          <p:cNvPr id="6147" name="Прямоугольник 72"/>
          <p:cNvSpPr>
            <a:spLocks noChangeArrowheads="1"/>
          </p:cNvSpPr>
          <p:nvPr/>
        </p:nvSpPr>
        <p:spPr bwMode="auto">
          <a:xfrm>
            <a:off x="0" y="25654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</a:rPr>
              <a:t>            ОСНОВНЫЕ НАПРАВЛЕНИЯ: 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642910" y="2924944"/>
          <a:ext cx="8001056" cy="364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571500" y="-9525"/>
            <a:ext cx="857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22" tIns="50362" rIns="100722" bIns="50362" anchor="ctr"/>
          <a:lstStyle>
            <a:lvl1pPr defTabSz="1006475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itchFamily="34" charset="0"/>
              </a:rPr>
              <a:t>Финансирование  госпрограммы в 2017 году</a:t>
            </a:r>
          </a:p>
        </p:txBody>
      </p: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0" y="785813"/>
            <a:ext cx="356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itchFamily="34" charset="0"/>
              </a:rPr>
              <a:t>Объем бюджетного финансирования программы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" pitchFamily="34" charset="0"/>
              </a:rPr>
              <a:t>290</a:t>
            </a: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altLang="ru-RU" sz="1800" b="1">
                <a:latin typeface="Arial" pitchFamily="34" charset="0"/>
              </a:rPr>
              <a:t>млн. рублей</a:t>
            </a:r>
          </a:p>
        </p:txBody>
      </p:sp>
      <p:pic>
        <p:nvPicPr>
          <p:cNvPr id="615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4716" r="6412" b="2110"/>
          <a:stretch>
            <a:fillRect/>
          </a:stretch>
        </p:blipFill>
        <p:spPr bwMode="auto">
          <a:xfrm>
            <a:off x="179388" y="131763"/>
            <a:ext cx="5048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813"/>
            <a:ext cx="53657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sankir\Мои документы\Downloads\ЗНАК цель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877888"/>
            <a:ext cx="29670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0"/>
          <p:cNvSpPr>
            <a:spLocks/>
          </p:cNvSpPr>
          <p:nvPr/>
        </p:nvSpPr>
        <p:spPr bwMode="auto">
          <a:xfrm>
            <a:off x="857250" y="2276475"/>
            <a:ext cx="8035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Обеспечение режима </a:t>
            </a:r>
            <a:r>
              <a:rPr lang="ru-RU" altLang="ru-RU" sz="20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«одного окна» </a:t>
            </a: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для инвесторов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при взаимодействии со всеми структурами и отраслевыми органами исполнительной власти, собственниками земельных участков </a:t>
            </a:r>
            <a:endParaRPr lang="en-US" altLang="ru-RU" sz="20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sp>
        <p:nvSpPr>
          <p:cNvPr id="28676" name="Rectangle 20"/>
          <p:cNvSpPr>
            <a:spLocks/>
          </p:cNvSpPr>
          <p:nvPr/>
        </p:nvSpPr>
        <p:spPr bwMode="auto">
          <a:xfrm>
            <a:off x="868363" y="3571875"/>
            <a:ext cx="7616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Обеспечение </a:t>
            </a:r>
            <a:r>
              <a:rPr lang="ru-RU" altLang="ru-RU" sz="20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взаимодействия</a:t>
            </a: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 банками, кредитными организациями, инвестиционными фондами и институтами развития</a:t>
            </a:r>
            <a:endParaRPr lang="en-US" altLang="ru-RU" sz="20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sp>
        <p:nvSpPr>
          <p:cNvPr id="28677" name="Прямоугольник 22"/>
          <p:cNvSpPr>
            <a:spLocks noChangeArrowheads="1"/>
          </p:cNvSpPr>
          <p:nvPr/>
        </p:nvSpPr>
        <p:spPr bwMode="auto">
          <a:xfrm>
            <a:off x="827088" y="4645025"/>
            <a:ext cx="7786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Инвентаризация</a:t>
            </a: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и </a:t>
            </a:r>
            <a:r>
              <a:rPr lang="ru-RU" altLang="ru-RU" sz="20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составление</a:t>
            </a: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подробного </a:t>
            </a:r>
            <a:r>
              <a:rPr lang="ru-RU" altLang="ru-RU" sz="20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реестра</a:t>
            </a: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свободных земельных участков и инвестиционных площадок</a:t>
            </a:r>
            <a:r>
              <a:rPr lang="ru-RU" altLang="ru-RU" sz="20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 </a:t>
            </a:r>
            <a:r>
              <a:rPr lang="ru-RU" altLang="ru-RU" sz="20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для информирования потенциальных инвесторов </a:t>
            </a:r>
          </a:p>
        </p:txBody>
      </p:sp>
      <p:sp>
        <p:nvSpPr>
          <p:cNvPr id="28678" name="Rectangle 20"/>
          <p:cNvSpPr>
            <a:spLocks/>
          </p:cNvSpPr>
          <p:nvPr/>
        </p:nvSpPr>
        <p:spPr bwMode="auto">
          <a:xfrm>
            <a:off x="895350" y="5815013"/>
            <a:ext cx="7634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Формирование возможности участия в выставочно-ярмарочной деятельности, конкурсах, грантах для инвесторов </a:t>
            </a:r>
            <a:endParaRPr lang="en-US" altLang="ru-RU" sz="1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sp>
        <p:nvSpPr>
          <p:cNvPr id="28679" name="Стрелка вправо 9"/>
          <p:cNvSpPr>
            <a:spLocks noChangeArrowheads="1"/>
          </p:cNvSpPr>
          <p:nvPr/>
        </p:nvSpPr>
        <p:spPr bwMode="auto">
          <a:xfrm>
            <a:off x="214313" y="3863975"/>
            <a:ext cx="412750" cy="285750"/>
          </a:xfrm>
          <a:prstGeom prst="rightArrow">
            <a:avLst>
              <a:gd name="adj1" fmla="val 50000"/>
              <a:gd name="adj2" fmla="val 50355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8680" name="Стрелка вправо 9"/>
          <p:cNvSpPr>
            <a:spLocks noChangeArrowheads="1"/>
          </p:cNvSpPr>
          <p:nvPr/>
        </p:nvSpPr>
        <p:spPr bwMode="auto">
          <a:xfrm>
            <a:off x="214313" y="5014913"/>
            <a:ext cx="412750" cy="285750"/>
          </a:xfrm>
          <a:prstGeom prst="rightArrow">
            <a:avLst>
              <a:gd name="adj1" fmla="val 50000"/>
              <a:gd name="adj2" fmla="val 50355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8681" name="Стрелка вправо 9"/>
          <p:cNvSpPr>
            <a:spLocks noChangeArrowheads="1"/>
          </p:cNvSpPr>
          <p:nvPr/>
        </p:nvSpPr>
        <p:spPr bwMode="auto">
          <a:xfrm>
            <a:off x="228600" y="5951538"/>
            <a:ext cx="412750" cy="285750"/>
          </a:xfrm>
          <a:prstGeom prst="rightArrow">
            <a:avLst>
              <a:gd name="adj1" fmla="val 50000"/>
              <a:gd name="adj2" fmla="val 50355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8682" name="Стрелка вправо 9"/>
          <p:cNvSpPr>
            <a:spLocks noChangeArrowheads="1"/>
          </p:cNvSpPr>
          <p:nvPr/>
        </p:nvSpPr>
        <p:spPr bwMode="auto">
          <a:xfrm>
            <a:off x="204788" y="2708275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25450" y="120650"/>
            <a:ext cx="87185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Региональный институт развития: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Агентство по развитию моногородов Кировской области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401638" y="3490913"/>
            <a:ext cx="8177212" cy="206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411163" y="4560888"/>
            <a:ext cx="8177212" cy="206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27038" y="5711825"/>
            <a:ext cx="8177212" cy="2063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434975" y="2171700"/>
            <a:ext cx="8177213" cy="2063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3610769" y="1574007"/>
            <a:ext cx="1216025" cy="79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www.iconfinder.com/data/icons/pittogrammi/142/94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59465" y="964856"/>
            <a:ext cx="293397" cy="293397"/>
          </a:xfrm>
          <a:prstGeom prst="rect">
            <a:avLst/>
          </a:prstGeom>
          <a:noFill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67416" y="1385515"/>
            <a:ext cx="277881" cy="2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http://mtk.ucoz.net/IMG/email-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67416" y="1759987"/>
            <a:ext cx="301348" cy="301348"/>
          </a:xfrm>
          <a:prstGeom prst="rect">
            <a:avLst/>
          </a:prstGeom>
          <a:noFill/>
        </p:spPr>
      </p:pic>
      <p:sp>
        <p:nvSpPr>
          <p:cNvPr id="28692" name="Прямоугольник 35"/>
          <p:cNvSpPr>
            <a:spLocks noChangeArrowheads="1"/>
          </p:cNvSpPr>
          <p:nvPr/>
        </p:nvSpPr>
        <p:spPr bwMode="auto">
          <a:xfrm>
            <a:off x="4983163" y="906463"/>
            <a:ext cx="373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Киров, ул. Комсомольская, 10</a:t>
            </a:r>
          </a:p>
        </p:txBody>
      </p:sp>
      <p:sp>
        <p:nvSpPr>
          <p:cNvPr id="28693" name="Прямоугольник 36"/>
          <p:cNvSpPr>
            <a:spLocks noChangeArrowheads="1"/>
          </p:cNvSpPr>
          <p:nvPr/>
        </p:nvSpPr>
        <p:spPr bwMode="auto">
          <a:xfrm>
            <a:off x="4975225" y="1320800"/>
            <a:ext cx="3732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(8332) 22-10-77 </a:t>
            </a:r>
          </a:p>
        </p:txBody>
      </p:sp>
      <p:sp>
        <p:nvSpPr>
          <p:cNvPr id="28694" name="Прямоугольник 37"/>
          <p:cNvSpPr>
            <a:spLocks noChangeArrowheads="1"/>
          </p:cNvSpPr>
          <p:nvPr/>
        </p:nvSpPr>
        <p:spPr bwMode="auto">
          <a:xfrm>
            <a:off x="4992688" y="1697038"/>
            <a:ext cx="3732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armko43@mail.ru</a:t>
            </a:r>
            <a:endParaRPr lang="ru-RU" altLang="ru-RU" sz="1800">
              <a:solidFill>
                <a:srgbClr val="002060"/>
              </a:solidFill>
              <a:latin typeface="Century Gothic" pitchFamily="34" charset="0"/>
              <a:sym typeface="PFBeauSansPr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http://www.frmrus.ru/design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265238"/>
            <a:ext cx="25527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425450" y="327025"/>
            <a:ext cx="87185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Федеральный институт развития: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Фонд развития моногородов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rgbClr val="8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450850" y="2179638"/>
            <a:ext cx="8177213" cy="206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V="1">
            <a:off x="2464594" y="1518444"/>
            <a:ext cx="1216025" cy="79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s://www.iconfinder.com/data/icons/pittogrammi/142/94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23645" y="917149"/>
            <a:ext cx="293397" cy="293397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5450" y="1337808"/>
            <a:ext cx="277881" cy="2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https://icon-icons.com/icons2/38/PNG/512/domain_544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5451" y="1759986"/>
            <a:ext cx="333954" cy="333954"/>
          </a:xfrm>
          <a:prstGeom prst="rect">
            <a:avLst/>
          </a:prstGeom>
          <a:noFill/>
        </p:spPr>
      </p:pic>
      <p:sp>
        <p:nvSpPr>
          <p:cNvPr id="29705" name="Прямоугольник 16"/>
          <p:cNvSpPr>
            <a:spLocks noChangeArrowheads="1"/>
          </p:cNvSpPr>
          <p:nvPr/>
        </p:nvSpPr>
        <p:spPr bwMode="auto">
          <a:xfrm>
            <a:off x="3741738" y="874713"/>
            <a:ext cx="490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Москва, бульвар Энтузиастов, 2</a:t>
            </a:r>
          </a:p>
        </p:txBody>
      </p:sp>
      <p:sp>
        <p:nvSpPr>
          <p:cNvPr id="29706" name="Прямоугольник 17"/>
          <p:cNvSpPr>
            <a:spLocks noChangeArrowheads="1"/>
          </p:cNvSpPr>
          <p:nvPr/>
        </p:nvSpPr>
        <p:spPr bwMode="auto">
          <a:xfrm>
            <a:off x="3725863" y="1296988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+7 495 734‑79-19</a:t>
            </a:r>
          </a:p>
        </p:txBody>
      </p:sp>
      <p:sp>
        <p:nvSpPr>
          <p:cNvPr id="29707" name="Прямоугольник 18"/>
          <p:cNvSpPr>
            <a:spLocks noChangeArrowheads="1"/>
          </p:cNvSpPr>
          <p:nvPr/>
        </p:nvSpPr>
        <p:spPr bwMode="auto">
          <a:xfrm>
            <a:off x="3754438" y="1743075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http://www.frmrus.ru/</a:t>
            </a:r>
            <a:endParaRPr lang="ru-RU" altLang="ru-RU" sz="1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485231" y="2850357"/>
            <a:ext cx="1184275" cy="158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Прямоугольник 21"/>
          <p:cNvSpPr>
            <a:spLocks noChangeArrowheads="1"/>
          </p:cNvSpPr>
          <p:nvPr/>
        </p:nvSpPr>
        <p:spPr bwMode="auto">
          <a:xfrm>
            <a:off x="639763" y="221456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Участие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в финансировании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инвестиционных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проектов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 </a:t>
            </a:r>
          </a:p>
        </p:txBody>
      </p:sp>
      <p:sp>
        <p:nvSpPr>
          <p:cNvPr id="29710" name="Прямоугольник 22"/>
          <p:cNvSpPr>
            <a:spLocks noChangeArrowheads="1"/>
          </p:cNvSpPr>
          <p:nvPr/>
        </p:nvSpPr>
        <p:spPr bwMode="auto">
          <a:xfrm>
            <a:off x="3155950" y="2239963"/>
            <a:ext cx="5551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Льготный займ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Вхождение в капитал компании-инициатора </a:t>
            </a:r>
            <a:b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</a:b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(не более 49%)</a:t>
            </a:r>
          </a:p>
        </p:txBody>
      </p:sp>
      <p:sp>
        <p:nvSpPr>
          <p:cNvPr id="29711" name="Прямоугольник 23"/>
          <p:cNvSpPr>
            <a:spLocks noChangeArrowheads="1"/>
          </p:cNvSpPr>
          <p:nvPr/>
        </p:nvSpPr>
        <p:spPr bwMode="auto">
          <a:xfrm>
            <a:off x="647700" y="3519488"/>
            <a:ext cx="2357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Условия предоставления поддержки фондом </a:t>
            </a:r>
          </a:p>
        </p:txBody>
      </p:sp>
      <p:sp>
        <p:nvSpPr>
          <p:cNvPr id="29712" name="Прямоугольник 24"/>
          <p:cNvSpPr>
            <a:spLocks noChangeArrowheads="1"/>
          </p:cNvSpPr>
          <p:nvPr/>
        </p:nvSpPr>
        <p:spPr bwMode="auto">
          <a:xfrm>
            <a:off x="3132138" y="3441700"/>
            <a:ext cx="5591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Сумма: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100 - 1000 млн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. руб. только на капитальные вложения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Ставка -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5%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в год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Срок : до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8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лет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Собственные средства Инициатора  в проекте : не менее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15%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Отсрочка по выплате - не более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3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лет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Наличие обеспечения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Отсутствие зависимости от деятельности градообразующего предприятия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Участие Фонда - до </a:t>
            </a:r>
            <a:r>
              <a:rPr lang="ru-RU" altLang="ru-RU" sz="1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40%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от общей стоимости проекта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452438" y="3381375"/>
            <a:ext cx="8177212" cy="2063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V="1">
            <a:off x="1485900" y="5103813"/>
            <a:ext cx="3200400" cy="1270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ая соединительная линия 3"/>
          <p:cNvSpPr/>
          <p:nvPr/>
        </p:nvSpPr>
        <p:spPr>
          <a:xfrm>
            <a:off x="4480160" y="2413779"/>
            <a:ext cx="183680" cy="20304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0442"/>
                </a:lnTo>
                <a:lnTo>
                  <a:pt x="183680" y="2030442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Прямоугольник 58">
            <a:extLst>
              <a:ext uri="{FF2B5EF4-FFF2-40B4-BE49-F238E27FC236}"/>
            </a:extLst>
          </p:cNvPr>
          <p:cNvSpPr/>
          <p:nvPr/>
        </p:nvSpPr>
        <p:spPr>
          <a:xfrm>
            <a:off x="425450" y="163513"/>
            <a:ext cx="87185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Региональный институт развития: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 поддержки экспорта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0800000" flipV="1">
            <a:off x="450850" y="2179638"/>
            <a:ext cx="8177213" cy="206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6200000" flipV="1">
            <a:off x="2464594" y="1518444"/>
            <a:ext cx="1216025" cy="79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https://www.iconfinder.com/data/icons/pittogrammi/142/94-51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23645" y="917149"/>
            <a:ext cx="293397" cy="293397"/>
          </a:xfrm>
          <a:prstGeom prst="rect">
            <a:avLst/>
          </a:prstGeom>
          <a:noFill/>
        </p:spPr>
      </p:pic>
      <p:sp>
        <p:nvSpPr>
          <p:cNvPr id="30729" name="Прямоугольник 63"/>
          <p:cNvSpPr>
            <a:spLocks noChangeArrowheads="1"/>
          </p:cNvSpPr>
          <p:nvPr/>
        </p:nvSpPr>
        <p:spPr bwMode="auto">
          <a:xfrm>
            <a:off x="3806825" y="874713"/>
            <a:ext cx="490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Киров, ул. М. Гвардии, 84 к.2, офис 31</a:t>
            </a:r>
          </a:p>
        </p:txBody>
      </p:sp>
      <p:pic>
        <p:nvPicPr>
          <p:cNvPr id="65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5450" y="1337808"/>
            <a:ext cx="277881" cy="2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1" name="Прямоугольник 65"/>
          <p:cNvSpPr>
            <a:spLocks noChangeArrowheads="1"/>
          </p:cNvSpPr>
          <p:nvPr/>
        </p:nvSpPr>
        <p:spPr bwMode="auto">
          <a:xfrm>
            <a:off x="3790950" y="129698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(8332) 21‑24-30</a:t>
            </a:r>
          </a:p>
        </p:txBody>
      </p:sp>
      <p:pic>
        <p:nvPicPr>
          <p:cNvPr id="67" name="Picture 2" descr="https://icon-icons.com/icons2/38/PNG/512/domain_544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5451" y="1759986"/>
            <a:ext cx="333954" cy="333954"/>
          </a:xfrm>
          <a:prstGeom prst="rect">
            <a:avLst/>
          </a:prstGeom>
          <a:noFill/>
        </p:spPr>
      </p:pic>
      <p:sp>
        <p:nvSpPr>
          <p:cNvPr id="30733" name="Прямоугольник 67"/>
          <p:cNvSpPr>
            <a:spLocks noChangeArrowheads="1"/>
          </p:cNvSpPr>
          <p:nvPr/>
        </p:nvSpPr>
        <p:spPr bwMode="auto">
          <a:xfrm>
            <a:off x="3810000" y="1735138"/>
            <a:ext cx="222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http://exportkirov.ru/</a:t>
            </a:r>
            <a:endParaRPr lang="ru-RU" altLang="ru-RU" sz="1800" b="1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pic>
        <p:nvPicPr>
          <p:cNvPr id="30734" name="Picture 2" descr="C:\Users\user\Desktop\Логотип Центр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515938"/>
            <a:ext cx="98583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Прямоугольник 7"/>
          <p:cNvSpPr>
            <a:spLocks noChangeArrowheads="1"/>
          </p:cNvSpPr>
          <p:nvPr/>
        </p:nvSpPr>
        <p:spPr bwMode="auto">
          <a:xfrm>
            <a:off x="166688" y="1535113"/>
            <a:ext cx="290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АНО «Центр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поддержки экспорта»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10800000" flipV="1">
            <a:off x="460375" y="3317875"/>
            <a:ext cx="8177213" cy="2063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6200000" flipV="1">
            <a:off x="2572544" y="2764632"/>
            <a:ext cx="1017587" cy="63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0800000" flipV="1">
            <a:off x="485775" y="4973638"/>
            <a:ext cx="8177213" cy="206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V="1">
            <a:off x="2336006" y="4125120"/>
            <a:ext cx="1508125" cy="4762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0" name="Прямоугольник 74"/>
          <p:cNvSpPr>
            <a:spLocks noChangeArrowheads="1"/>
          </p:cNvSpPr>
          <p:nvPr/>
        </p:nvSpPr>
        <p:spPr bwMode="auto">
          <a:xfrm>
            <a:off x="528638" y="2314575"/>
            <a:ext cx="23891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01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001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001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001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001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Информационная поддержка участников ВЭД </a:t>
            </a:r>
          </a:p>
        </p:txBody>
      </p:sp>
      <p:sp>
        <p:nvSpPr>
          <p:cNvPr id="30741" name="Прямоугольник 75"/>
          <p:cNvSpPr>
            <a:spLocks noChangeArrowheads="1"/>
          </p:cNvSpPr>
          <p:nvPr/>
        </p:nvSpPr>
        <p:spPr bwMode="auto">
          <a:xfrm>
            <a:off x="3252788" y="2344738"/>
            <a:ext cx="52339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Поиск иностранных партнеров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Обзоры  зарубежных рынков и мероприятий,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проводимых за рубежом </a:t>
            </a:r>
            <a:r>
              <a:rPr lang="ru-RU" altLang="ru-RU" sz="18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altLang="ru-RU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42" name="Прямоугольник 77"/>
          <p:cNvSpPr>
            <a:spLocks noChangeArrowheads="1"/>
          </p:cNvSpPr>
          <p:nvPr/>
        </p:nvSpPr>
        <p:spPr bwMode="auto">
          <a:xfrm>
            <a:off x="560388" y="3365500"/>
            <a:ext cx="24526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01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001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001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001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001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Консультационная поддержка участников ВЭД </a:t>
            </a:r>
          </a:p>
        </p:txBody>
      </p:sp>
      <p:sp>
        <p:nvSpPr>
          <p:cNvPr id="30743" name="Прямоугольник 78"/>
          <p:cNvSpPr>
            <a:spLocks noChangeArrowheads="1"/>
          </p:cNvSpPr>
          <p:nvPr/>
        </p:nvSpPr>
        <p:spPr bwMode="auto">
          <a:xfrm>
            <a:off x="3257550" y="3373438"/>
            <a:ext cx="58166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sz="1800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Проведение семинаров и круглых столов по вопросам ВЭД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Консультирование по вопросам ВЭД и таможенного законодательства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Услуги по переводу документации на ин.языки</a:t>
            </a:r>
            <a:endParaRPr lang="ru-RU" altLang="ru-RU" sz="1800">
              <a:solidFill>
                <a:srgbClr val="25406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44" name="Прямоугольник 82"/>
          <p:cNvSpPr>
            <a:spLocks noChangeArrowheads="1"/>
          </p:cNvSpPr>
          <p:nvPr/>
        </p:nvSpPr>
        <p:spPr bwMode="auto">
          <a:xfrm>
            <a:off x="585788" y="5043488"/>
            <a:ext cx="246856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01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001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001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001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001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Century Gothic" pitchFamily="34" charset="0"/>
                <a:sym typeface="PFBeauSansPro-Regular"/>
              </a:rPr>
              <a:t>Организация встреч и переговоров с иностранными партнерами 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16200000" flipV="1">
            <a:off x="2345531" y="5765007"/>
            <a:ext cx="1508125" cy="4762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6" name="Прямоугольник 85"/>
          <p:cNvSpPr>
            <a:spLocks noChangeArrowheads="1"/>
          </p:cNvSpPr>
          <p:nvPr/>
        </p:nvSpPr>
        <p:spPr bwMode="auto">
          <a:xfrm>
            <a:off x="3324225" y="5114925"/>
            <a:ext cx="55641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Организация: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«деловых миссий»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участия кировских компаний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в зарубежных выставках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встреч и переговоров на территории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export57.ru/files/sitebanners/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739775"/>
            <a:ext cx="19542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2" descr="Картинки по запросу значок экспо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1748" name="AutoShape 6" descr="https://image.freepik.com/free-icon/no-translate-detected_318-251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1749" name="AutoShape 9" descr="Картинки по запросу аналитика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1750" name="AutoShape 14" descr="Картинки по запросу патентование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1751" name="AutoShape 17" descr="Картинки по запросу значок восклицательный зн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1752" name="AutoShape 2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1753" name="Прямоугольник 46"/>
          <p:cNvSpPr>
            <a:spLocks noChangeArrowheads="1"/>
          </p:cNvSpPr>
          <p:nvPr/>
        </p:nvSpPr>
        <p:spPr bwMode="auto">
          <a:xfrm>
            <a:off x="3567113" y="1001713"/>
            <a:ext cx="305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https://www.exportcenter.ru/</a:t>
            </a:r>
            <a:endParaRPr lang="ru-RU" altLang="ru-RU" sz="1800" b="1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sp>
        <p:nvSpPr>
          <p:cNvPr id="49" name="Прямоугольник 48">
            <a:extLst>
              <a:ext uri="{FF2B5EF4-FFF2-40B4-BE49-F238E27FC236}"/>
            </a:extLst>
          </p:cNvPr>
          <p:cNvSpPr/>
          <p:nvPr/>
        </p:nvSpPr>
        <p:spPr>
          <a:xfrm>
            <a:off x="425450" y="258763"/>
            <a:ext cx="87185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Федеральный институт развития: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Российский экспортный центр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rgbClr val="8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16200000" flipV="1">
            <a:off x="2778125" y="1204913"/>
            <a:ext cx="588963" cy="79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0748" y="1578813"/>
            <a:ext cx="805683" cy="8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Прямая соединительная линия 52"/>
          <p:cNvCxnSpPr/>
          <p:nvPr/>
        </p:nvCxnSpPr>
        <p:spPr>
          <a:xfrm rot="10800000" flipV="1">
            <a:off x="419100" y="1503363"/>
            <a:ext cx="8177213" cy="2222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8" name="Прямоугольник 100"/>
          <p:cNvSpPr>
            <a:spLocks noChangeArrowheads="1"/>
          </p:cNvSpPr>
          <p:nvPr/>
        </p:nvSpPr>
        <p:spPr bwMode="auto">
          <a:xfrm>
            <a:off x="1120775" y="1628775"/>
            <a:ext cx="36893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Поддержка экспортных операций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логистическое  сопровождение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налоговое консультирование (НДС)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правовые вопросы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таможенное администрирование</a:t>
            </a:r>
          </a:p>
        </p:txBody>
      </p:sp>
      <p:pic>
        <p:nvPicPr>
          <p:cNvPr id="56" name="Picture 1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9779" y="2901953"/>
            <a:ext cx="567560" cy="5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Прямоугольник 100"/>
          <p:cNvSpPr>
            <a:spLocks noChangeArrowheads="1"/>
          </p:cNvSpPr>
          <p:nvPr/>
        </p:nvSpPr>
        <p:spPr bwMode="auto">
          <a:xfrm>
            <a:off x="1096963" y="2813050"/>
            <a:ext cx="38100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Специальные программы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по поддержке экспорта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Компенсация затрат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на патентование за рубежом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 на сертификацию российской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продукции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по экспортным кредитам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коммерческих банков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части затрат на транспортировку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продукции, в том числе с</a:t>
            </a:r>
            <a:r>
              <a:rPr lang="en-US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/</a:t>
            </a: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х и продовольствия</a:t>
            </a:r>
          </a:p>
        </p:txBody>
      </p:sp>
      <p:pic>
        <p:nvPicPr>
          <p:cNvPr id="58" name="Picture 19" descr="C:\Users\user\Desktop\konfederatka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0625" y="5231525"/>
            <a:ext cx="593250" cy="837299"/>
          </a:xfrm>
          <a:prstGeom prst="rect">
            <a:avLst/>
          </a:prstGeom>
          <a:noFill/>
        </p:spPr>
      </p:pic>
      <p:sp>
        <p:nvSpPr>
          <p:cNvPr id="31762" name="Прямоугольник 100"/>
          <p:cNvSpPr>
            <a:spLocks noChangeArrowheads="1"/>
          </p:cNvSpPr>
          <p:nvPr/>
        </p:nvSpPr>
        <p:spPr bwMode="auto">
          <a:xfrm>
            <a:off x="1128713" y="5426075"/>
            <a:ext cx="2786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Образовательные услуги</a:t>
            </a:r>
            <a:endParaRPr lang="ru-RU" altLang="ru-RU" sz="15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434" y="5905077"/>
            <a:ext cx="774046" cy="60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Прямоугольник 100"/>
          <p:cNvSpPr>
            <a:spLocks noChangeArrowheads="1"/>
          </p:cNvSpPr>
          <p:nvPr/>
        </p:nvSpPr>
        <p:spPr bwMode="auto">
          <a:xfrm>
            <a:off x="1144588" y="5956300"/>
            <a:ext cx="33639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Сертификация, патентование,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лицензирование</a:t>
            </a:r>
            <a:endParaRPr lang="ru-RU" altLang="ru-RU" sz="15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6702" y="1665935"/>
            <a:ext cx="677917" cy="6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Прямоугольник 100"/>
          <p:cNvSpPr>
            <a:spLocks noChangeArrowheads="1"/>
          </p:cNvSpPr>
          <p:nvPr/>
        </p:nvSpPr>
        <p:spPr bwMode="auto">
          <a:xfrm>
            <a:off x="5510213" y="1590675"/>
            <a:ext cx="299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Аналитика и исследования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по запросу компании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готовые и интерактивные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аналитические продукты</a:t>
            </a:r>
          </a:p>
        </p:txBody>
      </p: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56053" y="2564904"/>
            <a:ext cx="835572" cy="96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8" name="Прямоугольник 100"/>
          <p:cNvSpPr>
            <a:spLocks noChangeArrowheads="1"/>
          </p:cNvSpPr>
          <p:nvPr/>
        </p:nvSpPr>
        <p:spPr bwMode="auto">
          <a:xfrm>
            <a:off x="5486400" y="2743200"/>
            <a:ext cx="3657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Продвижение на внешние рынки</a:t>
            </a:r>
            <a:endParaRPr lang="ru-RU" altLang="ru-RU" sz="15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Адаптация материалов. маркетинг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Выставки и бизнес-миссии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Международные проекты, тендеры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Поиск партнеров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Экспорт по каналам эл.торговли </a:t>
            </a:r>
          </a:p>
        </p:txBody>
      </p:sp>
      <p:pic>
        <p:nvPicPr>
          <p:cNvPr id="66" name="Picture 2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83908" y="4430023"/>
            <a:ext cx="417794" cy="42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0" name="Прямоугольник 100"/>
          <p:cNvSpPr>
            <a:spLocks noChangeArrowheads="1"/>
          </p:cNvSpPr>
          <p:nvPr/>
        </p:nvSpPr>
        <p:spPr bwMode="auto">
          <a:xfrm>
            <a:off x="5505450" y="4395788"/>
            <a:ext cx="278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Страхование</a:t>
            </a:r>
            <a:endParaRPr lang="ru-RU" altLang="ru-RU" sz="15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pic>
        <p:nvPicPr>
          <p:cNvPr id="68" name="Picture 21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99169" y="5025224"/>
            <a:ext cx="624292" cy="6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Прямоугольник 100"/>
          <p:cNvSpPr>
            <a:spLocks noChangeArrowheads="1"/>
          </p:cNvSpPr>
          <p:nvPr/>
        </p:nvSpPr>
        <p:spPr bwMode="auto">
          <a:xfrm>
            <a:off x="5522913" y="5045075"/>
            <a:ext cx="2786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Кредитно-гарантийная поддержка</a:t>
            </a:r>
            <a:endParaRPr lang="ru-RU" altLang="ru-RU" sz="15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pic>
        <p:nvPicPr>
          <p:cNvPr id="70" name="Picture 2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7996" y="5877687"/>
            <a:ext cx="667406" cy="61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4" name="Прямоугольник 100"/>
          <p:cNvSpPr>
            <a:spLocks noChangeArrowheads="1"/>
          </p:cNvSpPr>
          <p:nvPr/>
        </p:nvSpPr>
        <p:spPr bwMode="auto">
          <a:xfrm>
            <a:off x="5534025" y="5727700"/>
            <a:ext cx="27844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Программа поддержки российских брендов и товаров за рубежом </a:t>
            </a:r>
            <a:r>
              <a:rPr lang="en-US" altLang="ru-RU" sz="15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Made In Russia</a:t>
            </a:r>
            <a:endParaRPr lang="ru-RU" altLang="ru-RU" sz="15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PFBeauSansPro-Regular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41300" y="2806700"/>
            <a:ext cx="4497388" cy="2540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172075" y="2698750"/>
            <a:ext cx="3614738" cy="952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176838" y="4329113"/>
            <a:ext cx="3614737" cy="952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31775" y="5403850"/>
            <a:ext cx="4443413" cy="317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33363" y="5905500"/>
            <a:ext cx="4443412" cy="317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6200000" flipH="1">
            <a:off x="2230438" y="4075113"/>
            <a:ext cx="5127625" cy="1587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170488" y="4983163"/>
            <a:ext cx="3614737" cy="952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162550" y="5689600"/>
            <a:ext cx="3614738" cy="952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" descr="https://icon-icons.com/icons2/38/PNG/512/domain_5448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2327" y="1004611"/>
            <a:ext cx="333954" cy="33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276225"/>
            <a:ext cx="8101013" cy="650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63" tIns="44784" rIns="89563" bIns="44784" anchor="ctr"/>
          <a:lstStyle>
            <a:lvl1pPr defTabSz="8112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1121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1121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1121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1121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1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1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1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1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Контактные данные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региональных институтов развития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1613" y="1563688"/>
            <a:ext cx="85566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FF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A5002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200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2" name="Picture 15" descr="http://admuni.ru/uploads/posts/2017-06/1498811568_0_000D0BBD0BED0B3D0BED182D0B8D0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70038"/>
            <a:ext cx="130333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13"/>
          <p:cNvSpPr>
            <a:spLocks noChangeArrowheads="1"/>
          </p:cNvSpPr>
          <p:nvPr/>
        </p:nvSpPr>
        <p:spPr bwMode="auto">
          <a:xfrm>
            <a:off x="909638" y="1106488"/>
            <a:ext cx="6159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 поддержки предпринимательства</a:t>
            </a:r>
          </a:p>
        </p:txBody>
      </p:sp>
      <p:pic>
        <p:nvPicPr>
          <p:cNvPr id="15" name="Picture 2" descr="https://www.iconfinder.com/data/icons/pittogrammi/142/94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99144" y="1497595"/>
            <a:ext cx="293397" cy="293397"/>
          </a:xfrm>
          <a:prstGeom prst="rect">
            <a:avLst/>
          </a:prstGeom>
          <a:noFill/>
        </p:spPr>
      </p:pic>
      <p:sp>
        <p:nvSpPr>
          <p:cNvPr id="32775" name="Прямоугольник 26"/>
          <p:cNvSpPr>
            <a:spLocks noChangeArrowheads="1"/>
          </p:cNvSpPr>
          <p:nvPr/>
        </p:nvSpPr>
        <p:spPr bwMode="auto">
          <a:xfrm>
            <a:off x="2533650" y="1479550"/>
            <a:ext cx="490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Киров, Динамовский проезд, 4, оф. 201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07095" y="1965960"/>
            <a:ext cx="277881" cy="2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7" name="Прямоугольник 28"/>
          <p:cNvSpPr>
            <a:spLocks noChangeArrowheads="1"/>
          </p:cNvSpPr>
          <p:nvPr/>
        </p:nvSpPr>
        <p:spPr bwMode="auto">
          <a:xfrm>
            <a:off x="2541588" y="1925638"/>
            <a:ext cx="228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 46‑10-06,  46‑19-76</a:t>
            </a:r>
          </a:p>
        </p:txBody>
      </p:sp>
      <p:sp>
        <p:nvSpPr>
          <p:cNvPr id="32778" name="Прямоугольник 18"/>
          <p:cNvSpPr>
            <a:spLocks noChangeArrowheads="1"/>
          </p:cNvSpPr>
          <p:nvPr/>
        </p:nvSpPr>
        <p:spPr bwMode="auto">
          <a:xfrm>
            <a:off x="930275" y="2982913"/>
            <a:ext cx="7505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Агентство по развитию моногородов Кировской области</a:t>
            </a:r>
          </a:p>
        </p:txBody>
      </p:sp>
      <p:pic>
        <p:nvPicPr>
          <p:cNvPr id="32779" name="Picture 2" descr="C:\Documents and Settings\sankir\Мои документы\Downloads\ЗНАК цельн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643313"/>
            <a:ext cx="15605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s://www.iconfinder.com/data/icons/pittogrammi/142/94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6851" y="3399666"/>
            <a:ext cx="293397" cy="293397"/>
          </a:xfrm>
          <a:prstGeom prst="rect">
            <a:avLst/>
          </a:prstGeom>
          <a:noFill/>
        </p:spPr>
      </p:pic>
      <p:sp>
        <p:nvSpPr>
          <p:cNvPr id="32781" name="Прямоугольник 21"/>
          <p:cNvSpPr>
            <a:spLocks noChangeArrowheads="1"/>
          </p:cNvSpPr>
          <p:nvPr/>
        </p:nvSpPr>
        <p:spPr bwMode="auto">
          <a:xfrm>
            <a:off x="2552700" y="3340100"/>
            <a:ext cx="338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Киров, ул. Комсомольская, 10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6853" y="3820325"/>
            <a:ext cx="277881" cy="2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3" name="Прямоугольник 23"/>
          <p:cNvSpPr>
            <a:spLocks noChangeArrowheads="1"/>
          </p:cNvSpPr>
          <p:nvPr/>
        </p:nvSpPr>
        <p:spPr bwMode="auto">
          <a:xfrm>
            <a:off x="2555875" y="3706813"/>
            <a:ext cx="1284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22-10-77 </a:t>
            </a:r>
          </a:p>
        </p:txBody>
      </p:sp>
      <p:pic>
        <p:nvPicPr>
          <p:cNvPr id="32784" name="Picture 2" descr="C:\Users\user\Desktop\Логотип Центр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140325"/>
            <a:ext cx="11588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Прямоугольник 25"/>
          <p:cNvSpPr>
            <a:spLocks noChangeArrowheads="1"/>
          </p:cNvSpPr>
          <p:nvPr/>
        </p:nvSpPr>
        <p:spPr bwMode="auto">
          <a:xfrm>
            <a:off x="1028700" y="4668838"/>
            <a:ext cx="7045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Центр поддержки экспорта</a:t>
            </a:r>
          </a:p>
        </p:txBody>
      </p:sp>
      <p:pic>
        <p:nvPicPr>
          <p:cNvPr id="27" name="Picture 2" descr="https://www.iconfinder.com/data/icons/pittogrammi/142/94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54802" y="5142970"/>
            <a:ext cx="293397" cy="293397"/>
          </a:xfrm>
          <a:prstGeom prst="rect">
            <a:avLst/>
          </a:prstGeom>
          <a:noFill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62754" y="5595433"/>
            <a:ext cx="277881" cy="2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8" name="Прямоугольник 28"/>
          <p:cNvSpPr>
            <a:spLocks noChangeArrowheads="1"/>
          </p:cNvSpPr>
          <p:nvPr/>
        </p:nvSpPr>
        <p:spPr bwMode="auto">
          <a:xfrm>
            <a:off x="2662238" y="5100638"/>
            <a:ext cx="431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Киров, ул. М. Гвардии, 84 к.2, офис 31</a:t>
            </a:r>
          </a:p>
        </p:txBody>
      </p:sp>
      <p:sp>
        <p:nvSpPr>
          <p:cNvPr id="32789" name="Прямоугольник 29"/>
          <p:cNvSpPr>
            <a:spLocks noChangeArrowheads="1"/>
          </p:cNvSpPr>
          <p:nvPr/>
        </p:nvSpPr>
        <p:spPr bwMode="auto">
          <a:xfrm>
            <a:off x="2662238" y="55308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 21‑24-30</a:t>
            </a:r>
          </a:p>
        </p:txBody>
      </p:sp>
      <p:pic>
        <p:nvPicPr>
          <p:cNvPr id="31" name="Picture 8" descr="Бизнесмен Бесплатные Иконк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4908" y="2369488"/>
            <a:ext cx="248419" cy="28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Бизнесмен Бесплатные Иконк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73941" y="4185422"/>
            <a:ext cx="248419" cy="28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Бизнесмен Бесплатные Иконк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040042"/>
            <a:ext cx="248419" cy="28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Прямоугольник 28"/>
          <p:cNvSpPr>
            <a:spLocks noChangeArrowheads="1"/>
          </p:cNvSpPr>
          <p:nvPr/>
        </p:nvSpPr>
        <p:spPr bwMode="auto">
          <a:xfrm>
            <a:off x="2566988" y="2308225"/>
            <a:ext cx="3105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Гущина Елена Валерьевна</a:t>
            </a:r>
          </a:p>
        </p:txBody>
      </p:sp>
      <p:sp>
        <p:nvSpPr>
          <p:cNvPr id="32794" name="Прямоугольник 28"/>
          <p:cNvSpPr>
            <a:spLocks noChangeArrowheads="1"/>
          </p:cNvSpPr>
          <p:nvPr/>
        </p:nvSpPr>
        <p:spPr bwMode="auto">
          <a:xfrm>
            <a:off x="2574925" y="4138613"/>
            <a:ext cx="311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Зотин Сергей Анатольевич</a:t>
            </a:r>
          </a:p>
        </p:txBody>
      </p:sp>
      <p:sp>
        <p:nvSpPr>
          <p:cNvPr id="32795" name="Прямоугольник 28"/>
          <p:cNvSpPr>
            <a:spLocks noChangeArrowheads="1"/>
          </p:cNvSpPr>
          <p:nvPr/>
        </p:nvSpPr>
        <p:spPr bwMode="auto">
          <a:xfrm>
            <a:off x="2690813" y="6011863"/>
            <a:ext cx="3348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PFBeauSansPro-Regular"/>
              </a:rPr>
              <a:t>Шуплецов Алексей Иванович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852738"/>
            <a:ext cx="9144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63" tIns="44784" rIns="89563" bIns="44784" anchor="ctr"/>
          <a:lstStyle>
            <a:lvl1pPr defTabSz="8112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1121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1121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1121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1121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1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1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1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1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C00000"/>
                </a:solidFill>
                <a:latin typeface="Arial" pitchFamily="34" charset="0"/>
              </a:rPr>
              <a:t>СПАСИБО ЗА ВНИМАНИЕ !</a:t>
            </a:r>
          </a:p>
        </p:txBody>
      </p:sp>
      <p:pic>
        <p:nvPicPr>
          <p:cNvPr id="3379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4" b="41129"/>
          <a:stretch>
            <a:fillRect/>
          </a:stretch>
        </p:blipFill>
        <p:spPr bwMode="auto">
          <a:xfrm>
            <a:off x="0" y="0"/>
            <a:ext cx="44275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4716" r="6412" b="2110"/>
          <a:stretch>
            <a:fillRect/>
          </a:stretch>
        </p:blipFill>
        <p:spPr bwMode="auto">
          <a:xfrm>
            <a:off x="179388" y="131763"/>
            <a:ext cx="863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3"/>
          <p:cNvGrpSpPr>
            <a:grpSpLocks/>
          </p:cNvGrpSpPr>
          <p:nvPr/>
        </p:nvGrpSpPr>
        <p:grpSpPr bwMode="auto">
          <a:xfrm>
            <a:off x="7938" y="0"/>
            <a:ext cx="3571875" cy="1004888"/>
            <a:chOff x="5580111" y="2492896"/>
            <a:chExt cx="3440064" cy="8675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580111" y="2492896"/>
              <a:ext cx="3440064" cy="648272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Льготное кредитование</a:t>
              </a:r>
              <a:endParaRPr lang="ru-RU" altLang="ru-RU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2336277">
              <a:off x="5586227" y="3111015"/>
              <a:ext cx="703302" cy="249441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0642600" y="4530725"/>
            <a:ext cx="29305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7" rIns="91370" bIns="45687"/>
          <a:lstStyle>
            <a:lvl1pPr marL="341313" indent="-3413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90000"/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Прямоугольник 27"/>
          <p:cNvSpPr>
            <a:spLocks noChangeArrowheads="1"/>
          </p:cNvSpPr>
          <p:nvPr/>
        </p:nvSpPr>
        <p:spPr bwMode="auto">
          <a:xfrm>
            <a:off x="803240" y="3284984"/>
            <a:ext cx="621998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размер поручительства – до  70%  </a:t>
            </a:r>
            <a:r>
              <a:rPr lang="ru-RU" alt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ru-RU" alt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банков-партнеров</a:t>
            </a:r>
          </a:p>
        </p:txBody>
      </p:sp>
      <p:grpSp>
        <p:nvGrpSpPr>
          <p:cNvPr id="8199" name="Группа 31"/>
          <p:cNvGrpSpPr>
            <a:grpSpLocks/>
          </p:cNvGrpSpPr>
          <p:nvPr/>
        </p:nvGrpSpPr>
        <p:grpSpPr bwMode="auto">
          <a:xfrm>
            <a:off x="-19050" y="2406650"/>
            <a:ext cx="3660775" cy="958850"/>
            <a:chOff x="282545" y="2097081"/>
            <a:chExt cx="3641755" cy="2037431"/>
          </a:xfrm>
        </p:grpSpPr>
        <p:sp>
          <p:nvSpPr>
            <p:cNvPr id="22" name="Прямоугольник 21"/>
            <p:cNvSpPr/>
            <p:nvPr/>
          </p:nvSpPr>
          <p:spPr bwMode="auto">
            <a:xfrm>
              <a:off x="282545" y="2097081"/>
              <a:ext cx="3641755" cy="1534821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Гарантийное  кредитование</a:t>
              </a:r>
              <a:endParaRPr lang="ru-RU" altLang="ru-RU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 bwMode="auto">
            <a:xfrm rot="2162478">
              <a:off x="287282" y="3547570"/>
              <a:ext cx="739091" cy="586942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611560" y="951597"/>
            <a:ext cx="572412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Льготные займы</a:t>
            </a:r>
            <a:r>
              <a:rPr lang="en-US" alt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СМП - </a:t>
            </a:r>
            <a:r>
              <a:rPr lang="ru-RU" alt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3 млн.</a:t>
            </a:r>
            <a:r>
              <a:rPr lang="ru-RU" alt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руб. сроком до </a:t>
            </a:r>
            <a:r>
              <a:rPr lang="ru-RU" alt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3-х лет </a:t>
            </a:r>
            <a:r>
              <a:rPr lang="ru-RU" alt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</a:t>
            </a:r>
            <a:r>
              <a:rPr lang="en-US" alt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9,5 - 10% </a:t>
            </a:r>
            <a:r>
              <a:rPr lang="ru-RU" alt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годовых</a:t>
            </a:r>
          </a:p>
          <a:p>
            <a:pPr algn="just" eaLnBrk="1" hangingPunct="1">
              <a:defRPr/>
            </a:pPr>
            <a:endParaRPr lang="ru-RU" altLang="ru-RU" sz="12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179512" y="4885807"/>
          <a:ext cx="8715436" cy="178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204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1"/>
          <a:stretch>
            <a:fillRect/>
          </a:stretch>
        </p:blipFill>
        <p:spPr bwMode="auto">
          <a:xfrm>
            <a:off x="6781800" y="0"/>
            <a:ext cx="23622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1"/>
          <p:cNvSpPr>
            <a:spLocks noChangeArrowheads="1"/>
          </p:cNvSpPr>
          <p:nvPr/>
        </p:nvSpPr>
        <p:spPr bwMode="auto">
          <a:xfrm>
            <a:off x="3779912" y="0"/>
            <a:ext cx="5364088" cy="461665"/>
          </a:xfrm>
          <a:prstGeom prst="rect">
            <a:avLst/>
          </a:prstGeom>
          <a:solidFill>
            <a:schemeClr val="bg1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Финансовая поддержка СМП</a:t>
            </a:r>
          </a:p>
        </p:txBody>
      </p:sp>
      <p:sp>
        <p:nvSpPr>
          <p:cNvPr id="8208" name="Прямоугольник 5"/>
          <p:cNvSpPr>
            <a:spLocks noChangeArrowheads="1"/>
          </p:cNvSpPr>
          <p:nvPr/>
        </p:nvSpPr>
        <p:spPr bwMode="auto">
          <a:xfrm>
            <a:off x="4859338" y="2038350"/>
            <a:ext cx="2808287" cy="82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562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льготных займов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553,6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млн. рублей –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объем финансовых ресурсов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endParaRPr lang="ru-RU" altLang="ru-RU" sz="16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9" name="Прямоугольник 5"/>
          <p:cNvSpPr>
            <a:spLocks noChangeArrowheads="1"/>
          </p:cNvSpPr>
          <p:nvPr/>
        </p:nvSpPr>
        <p:spPr bwMode="auto">
          <a:xfrm>
            <a:off x="5664200" y="3713163"/>
            <a:ext cx="2797175" cy="8239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33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поручительства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102,4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млн. рублей –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объем поручительств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endParaRPr lang="ru-RU" altLang="ru-RU" sz="16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2.bp.blogspot.com/-du5mlT28gAU/U8aGVcxqHwI/AAAAAAAAAKM/51XfnV8jo-4/s1600/ar13055251434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2673296" cy="19442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63" y="714375"/>
            <a:ext cx="86439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1" rIns="82918" bIns="41461" anchor="ctr">
            <a:spAutoFit/>
          </a:bodyPr>
          <a:lstStyle>
            <a:lvl1pPr indent="407988" defTabSz="8270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708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708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708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708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70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70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70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70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18 районных фондов поддержки СМП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2286000"/>
            <a:ext cx="9036050" cy="2660650"/>
            <a:chOff x="230" y="2605"/>
            <a:chExt cx="5875" cy="1794"/>
          </a:xfrm>
        </p:grpSpPr>
        <p:sp>
          <p:nvSpPr>
            <p:cNvPr id="9226" name="Text Box 5"/>
            <p:cNvSpPr txBox="1">
              <a:spLocks noChangeArrowheads="1"/>
            </p:cNvSpPr>
            <p:nvPr/>
          </p:nvSpPr>
          <p:spPr bwMode="auto">
            <a:xfrm>
              <a:off x="429" y="3201"/>
              <a:ext cx="91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70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708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708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708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708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700" b="1">
                  <a:solidFill>
                    <a:srgbClr val="002060"/>
                  </a:solidFill>
                </a:rPr>
                <a:t>Консалтинг</a:t>
              </a:r>
            </a:p>
          </p:txBody>
        </p:sp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230" y="3697"/>
              <a:ext cx="10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70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708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708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708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708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700" b="1">
                  <a:solidFill>
                    <a:srgbClr val="002060"/>
                  </a:solidFill>
                </a:rPr>
                <a:t>Юридическая помощь</a:t>
              </a:r>
            </a:p>
          </p:txBody>
        </p:sp>
        <p:sp>
          <p:nvSpPr>
            <p:cNvPr id="9228" name="Text Box 7"/>
            <p:cNvSpPr txBox="1">
              <a:spLocks noChangeArrowheads="1"/>
            </p:cNvSpPr>
            <p:nvPr/>
          </p:nvSpPr>
          <p:spPr bwMode="auto">
            <a:xfrm>
              <a:off x="1173" y="3796"/>
              <a:ext cx="81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70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708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708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708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708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700" b="1">
                  <a:solidFill>
                    <a:srgbClr val="002060"/>
                  </a:solidFill>
                </a:rPr>
                <a:t>Обучение</a:t>
              </a:r>
            </a:p>
          </p:txBody>
        </p:sp>
        <p:sp>
          <p:nvSpPr>
            <p:cNvPr id="9229" name="Text Box 8"/>
            <p:cNvSpPr txBox="1">
              <a:spLocks noChangeArrowheads="1"/>
            </p:cNvSpPr>
            <p:nvPr/>
          </p:nvSpPr>
          <p:spPr bwMode="auto">
            <a:xfrm>
              <a:off x="3852" y="3796"/>
              <a:ext cx="1400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70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708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708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708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708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700" b="1">
                  <a:solidFill>
                    <a:srgbClr val="002060"/>
                  </a:solidFill>
                </a:rPr>
                <a:t>Защита интересов СМП в органах власти</a:t>
              </a:r>
            </a:p>
          </p:txBody>
        </p:sp>
        <p:sp>
          <p:nvSpPr>
            <p:cNvPr id="9230" name="Text Box 9"/>
            <p:cNvSpPr txBox="1">
              <a:spLocks noChangeArrowheads="1"/>
            </p:cNvSpPr>
            <p:nvPr/>
          </p:nvSpPr>
          <p:spPr bwMode="auto">
            <a:xfrm>
              <a:off x="1867" y="3548"/>
              <a:ext cx="1280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70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708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708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708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708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700" b="1">
                  <a:solidFill>
                    <a:srgbClr val="002060"/>
                  </a:solidFill>
                </a:rPr>
                <a:t>Аутсорсинг </a:t>
              </a:r>
              <a:br>
                <a:rPr lang="ru-RU" altLang="ru-RU" sz="1700" b="1">
                  <a:solidFill>
                    <a:srgbClr val="002060"/>
                  </a:solidFill>
                </a:rPr>
              </a:br>
              <a:r>
                <a:rPr lang="ru-RU" altLang="ru-RU" sz="1700" b="1">
                  <a:solidFill>
                    <a:srgbClr val="002060"/>
                  </a:solidFill>
                </a:rPr>
                <a:t>(бухучет, юриспруденция)</a:t>
              </a:r>
            </a:p>
          </p:txBody>
        </p:sp>
        <p:sp>
          <p:nvSpPr>
            <p:cNvPr id="9231" name="Text Box 10"/>
            <p:cNvSpPr txBox="1">
              <a:spLocks noChangeArrowheads="1"/>
            </p:cNvSpPr>
            <p:nvPr/>
          </p:nvSpPr>
          <p:spPr bwMode="auto">
            <a:xfrm>
              <a:off x="3008" y="3598"/>
              <a:ext cx="916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70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708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708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708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708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700" b="1">
                  <a:solidFill>
                    <a:srgbClr val="002060"/>
                  </a:solidFill>
                </a:rPr>
                <a:t>Финансовая поддержка СМП</a:t>
              </a:r>
            </a:p>
          </p:txBody>
        </p:sp>
        <p:sp>
          <p:nvSpPr>
            <p:cNvPr id="9232" name="Line 11"/>
            <p:cNvSpPr>
              <a:spLocks noChangeShapeType="1"/>
            </p:cNvSpPr>
            <p:nvPr/>
          </p:nvSpPr>
          <p:spPr bwMode="auto">
            <a:xfrm flipH="1">
              <a:off x="880" y="3039"/>
              <a:ext cx="2322" cy="71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12"/>
            <p:cNvSpPr>
              <a:spLocks noChangeShapeType="1"/>
            </p:cNvSpPr>
            <p:nvPr/>
          </p:nvSpPr>
          <p:spPr bwMode="auto">
            <a:xfrm flipH="1">
              <a:off x="1782" y="3027"/>
              <a:ext cx="1423" cy="69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13"/>
            <p:cNvSpPr>
              <a:spLocks noChangeShapeType="1"/>
            </p:cNvSpPr>
            <p:nvPr/>
          </p:nvSpPr>
          <p:spPr bwMode="auto">
            <a:xfrm flipH="1">
              <a:off x="2738" y="3027"/>
              <a:ext cx="467" cy="59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14"/>
            <p:cNvSpPr>
              <a:spLocks noChangeShapeType="1"/>
            </p:cNvSpPr>
            <p:nvPr/>
          </p:nvSpPr>
          <p:spPr bwMode="auto">
            <a:xfrm>
              <a:off x="3205" y="3027"/>
              <a:ext cx="137" cy="63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>
              <a:off x="3205" y="3027"/>
              <a:ext cx="1252" cy="78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3205" y="3027"/>
              <a:ext cx="1995" cy="54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Text Box 17"/>
            <p:cNvSpPr txBox="1">
              <a:spLocks noChangeArrowheads="1"/>
            </p:cNvSpPr>
            <p:nvPr/>
          </p:nvSpPr>
          <p:spPr bwMode="auto">
            <a:xfrm>
              <a:off x="4894" y="2605"/>
              <a:ext cx="1211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70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708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708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708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708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700" b="1">
                  <a:solidFill>
                    <a:srgbClr val="002060"/>
                  </a:solidFill>
                </a:rPr>
                <a:t>Предоставление помещений на  льготных условиях</a:t>
              </a:r>
            </a:p>
          </p:txBody>
        </p:sp>
        <p:sp>
          <p:nvSpPr>
            <p:cNvPr id="9239" name="Line 18"/>
            <p:cNvSpPr>
              <a:spLocks noChangeShapeType="1"/>
            </p:cNvSpPr>
            <p:nvPr/>
          </p:nvSpPr>
          <p:spPr bwMode="auto">
            <a:xfrm flipH="1">
              <a:off x="1298" y="3025"/>
              <a:ext cx="1899" cy="25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Text Box 19"/>
            <p:cNvSpPr txBox="1">
              <a:spLocks noChangeArrowheads="1"/>
            </p:cNvSpPr>
            <p:nvPr/>
          </p:nvSpPr>
          <p:spPr bwMode="auto">
            <a:xfrm>
              <a:off x="5092" y="3449"/>
              <a:ext cx="99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70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708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708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708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708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700" b="1">
                  <a:solidFill>
                    <a:srgbClr val="002060"/>
                  </a:solidFill>
                </a:rPr>
                <a:t>Работа с молодежью</a:t>
              </a:r>
            </a:p>
          </p:txBody>
        </p:sp>
        <p:sp>
          <p:nvSpPr>
            <p:cNvPr id="9241" name="Line 20"/>
            <p:cNvSpPr>
              <a:spLocks noChangeShapeType="1"/>
            </p:cNvSpPr>
            <p:nvPr/>
          </p:nvSpPr>
          <p:spPr bwMode="auto">
            <a:xfrm flipV="1">
              <a:off x="3237" y="2942"/>
              <a:ext cx="1731" cy="8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4"/>
          <p:cNvGrpSpPr>
            <a:grpSpLocks/>
          </p:cNvGrpSpPr>
          <p:nvPr/>
        </p:nvGrpSpPr>
        <p:grpSpPr bwMode="auto">
          <a:xfrm>
            <a:off x="0" y="0"/>
            <a:ext cx="4500563" cy="915988"/>
            <a:chOff x="5580111" y="2492896"/>
            <a:chExt cx="3080023" cy="91620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580111" y="2492896"/>
              <a:ext cx="3080023" cy="647853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Инфраструктурная  поддержка СМП</a:t>
              </a:r>
              <a:endParaRPr lang="en-US" alt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1904812">
              <a:off x="5582284" y="3113756"/>
              <a:ext cx="649684" cy="295345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graphicFrame>
        <p:nvGraphicFramePr>
          <p:cNvPr id="28" name="Схема 27"/>
          <p:cNvGraphicFramePr/>
          <p:nvPr/>
        </p:nvGraphicFramePr>
        <p:xfrm>
          <a:off x="285720" y="5157192"/>
          <a:ext cx="8501154" cy="1416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3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7"/>
          <a:stretch>
            <a:fillRect/>
          </a:stretch>
        </p:blipFill>
        <p:spPr bwMode="auto">
          <a:xfrm>
            <a:off x="-44450" y="546100"/>
            <a:ext cx="30464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>
          <a:xfrm>
            <a:off x="6624638" y="4365625"/>
            <a:ext cx="2085975" cy="23034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2124075" y="4394200"/>
            <a:ext cx="1871663" cy="22748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107950" y="4365625"/>
            <a:ext cx="1871663" cy="23034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4643438" y="4365625"/>
            <a:ext cx="1873250" cy="23034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50" y="682625"/>
            <a:ext cx="47323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5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индустриальных (промышленных) парков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50" y="1484313"/>
            <a:ext cx="1943100" cy="2428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</a:p>
        </p:txBody>
      </p:sp>
      <p:grpSp>
        <p:nvGrpSpPr>
          <p:cNvPr id="10248" name="Группа 142"/>
          <p:cNvGrpSpPr>
            <a:grpSpLocks/>
          </p:cNvGrpSpPr>
          <p:nvPr/>
        </p:nvGrpSpPr>
        <p:grpSpPr bwMode="auto">
          <a:xfrm>
            <a:off x="2195513" y="1052513"/>
            <a:ext cx="3097212" cy="3671887"/>
            <a:chOff x="2267744" y="495564"/>
            <a:chExt cx="5067713" cy="6262423"/>
          </a:xfrm>
        </p:grpSpPr>
        <p:sp>
          <p:nvSpPr>
            <p:cNvPr id="44" name="Полилиния 43"/>
            <p:cNvSpPr>
              <a:spLocks noChangeAspect="1"/>
            </p:cNvSpPr>
            <p:nvPr/>
          </p:nvSpPr>
          <p:spPr>
            <a:xfrm>
              <a:off x="2863638" y="495564"/>
              <a:ext cx="1074381" cy="1118685"/>
            </a:xfrm>
            <a:custGeom>
              <a:avLst/>
              <a:gdLst>
                <a:gd name="connsiteX0" fmla="*/ 890587 w 1154906"/>
                <a:gd name="connsiteY0" fmla="*/ 321469 h 1202531"/>
                <a:gd name="connsiteX1" fmla="*/ 954881 w 1154906"/>
                <a:gd name="connsiteY1" fmla="*/ 416719 h 1202531"/>
                <a:gd name="connsiteX2" fmla="*/ 1009650 w 1154906"/>
                <a:gd name="connsiteY2" fmla="*/ 571500 h 1202531"/>
                <a:gd name="connsiteX3" fmla="*/ 1016794 w 1154906"/>
                <a:gd name="connsiteY3" fmla="*/ 892969 h 1202531"/>
                <a:gd name="connsiteX4" fmla="*/ 1154906 w 1154906"/>
                <a:gd name="connsiteY4" fmla="*/ 962025 h 1202531"/>
                <a:gd name="connsiteX5" fmla="*/ 1114425 w 1154906"/>
                <a:gd name="connsiteY5" fmla="*/ 1092994 h 1202531"/>
                <a:gd name="connsiteX6" fmla="*/ 1004887 w 1154906"/>
                <a:gd name="connsiteY6" fmla="*/ 1202531 h 1202531"/>
                <a:gd name="connsiteX7" fmla="*/ 900112 w 1154906"/>
                <a:gd name="connsiteY7" fmla="*/ 1176337 h 1202531"/>
                <a:gd name="connsiteX8" fmla="*/ 485775 w 1154906"/>
                <a:gd name="connsiteY8" fmla="*/ 992981 h 1202531"/>
                <a:gd name="connsiteX9" fmla="*/ 466725 w 1154906"/>
                <a:gd name="connsiteY9" fmla="*/ 928687 h 1202531"/>
                <a:gd name="connsiteX10" fmla="*/ 488156 w 1154906"/>
                <a:gd name="connsiteY10" fmla="*/ 838200 h 1202531"/>
                <a:gd name="connsiteX11" fmla="*/ 459581 w 1154906"/>
                <a:gd name="connsiteY11" fmla="*/ 809625 h 1202531"/>
                <a:gd name="connsiteX12" fmla="*/ 450056 w 1154906"/>
                <a:gd name="connsiteY12" fmla="*/ 726281 h 1202531"/>
                <a:gd name="connsiteX13" fmla="*/ 157162 w 1154906"/>
                <a:gd name="connsiteY13" fmla="*/ 750094 h 1202531"/>
                <a:gd name="connsiteX14" fmla="*/ 40481 w 1154906"/>
                <a:gd name="connsiteY14" fmla="*/ 659606 h 1202531"/>
                <a:gd name="connsiteX15" fmla="*/ 0 w 1154906"/>
                <a:gd name="connsiteY15" fmla="*/ 526256 h 1202531"/>
                <a:gd name="connsiteX16" fmla="*/ 47625 w 1154906"/>
                <a:gd name="connsiteY16" fmla="*/ 297656 h 1202531"/>
                <a:gd name="connsiteX17" fmla="*/ 159544 w 1154906"/>
                <a:gd name="connsiteY17" fmla="*/ 0 h 1202531"/>
                <a:gd name="connsiteX18" fmla="*/ 219075 w 1154906"/>
                <a:gd name="connsiteY18" fmla="*/ 35719 h 1202531"/>
                <a:gd name="connsiteX19" fmla="*/ 369094 w 1154906"/>
                <a:gd name="connsiteY19" fmla="*/ 35719 h 1202531"/>
                <a:gd name="connsiteX20" fmla="*/ 490537 w 1154906"/>
                <a:gd name="connsiteY20" fmla="*/ 109537 h 1202531"/>
                <a:gd name="connsiteX21" fmla="*/ 614362 w 1154906"/>
                <a:gd name="connsiteY21" fmla="*/ 111919 h 1202531"/>
                <a:gd name="connsiteX22" fmla="*/ 659606 w 1154906"/>
                <a:gd name="connsiteY22" fmla="*/ 257175 h 1202531"/>
                <a:gd name="connsiteX23" fmla="*/ 738187 w 1154906"/>
                <a:gd name="connsiteY23" fmla="*/ 290512 h 1202531"/>
                <a:gd name="connsiteX24" fmla="*/ 890587 w 1154906"/>
                <a:gd name="connsiteY24" fmla="*/ 321469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5" name="Полилиния 44"/>
            <p:cNvSpPr>
              <a:spLocks noChangeAspect="1"/>
            </p:cNvSpPr>
            <p:nvPr/>
          </p:nvSpPr>
          <p:spPr>
            <a:xfrm>
              <a:off x="4181693" y="3514907"/>
              <a:ext cx="1041152" cy="675641"/>
            </a:xfrm>
            <a:custGeom>
              <a:avLst/>
              <a:gdLst>
                <a:gd name="connsiteX0" fmla="*/ 47625 w 1119187"/>
                <a:gd name="connsiteY0" fmla="*/ 26193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47625 w 1119187"/>
                <a:gd name="connsiteY31" fmla="*/ 26193 h 726281"/>
                <a:gd name="connsiteX0" fmla="*/ 30952 w 1119187"/>
                <a:gd name="connsiteY0" fmla="*/ 85724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30952 w 1119187"/>
                <a:gd name="connsiteY31" fmla="*/ 85724 h 726281"/>
                <a:gd name="connsiteX0" fmla="*/ 102390 w 1119187"/>
                <a:gd name="connsiteY0" fmla="*/ 14286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102390 w 1119187"/>
                <a:gd name="connsiteY31" fmla="*/ 14286 h 726281"/>
                <a:gd name="connsiteX0" fmla="*/ 102390 w 1119187"/>
                <a:gd name="connsiteY0" fmla="*/ 14286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102390 w 1119187"/>
                <a:gd name="connsiteY31" fmla="*/ 14286 h 726281"/>
                <a:gd name="connsiteX0" fmla="*/ 102390 w 1119187"/>
                <a:gd name="connsiteY0" fmla="*/ 14286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102390 w 1119187"/>
                <a:gd name="connsiteY31" fmla="*/ 14286 h 726281"/>
                <a:gd name="connsiteX0" fmla="*/ 102390 w 1119187"/>
                <a:gd name="connsiteY0" fmla="*/ 14286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102390 w 1119187"/>
                <a:gd name="connsiteY31" fmla="*/ 14286 h 726281"/>
                <a:gd name="connsiteX0" fmla="*/ 102390 w 1119187"/>
                <a:gd name="connsiteY0" fmla="*/ 14286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102390 w 1119187"/>
                <a:gd name="connsiteY31" fmla="*/ 14286 h 726281"/>
                <a:gd name="connsiteX0" fmla="*/ 41261 w 1127115"/>
                <a:gd name="connsiteY0" fmla="*/ 14286 h 726281"/>
                <a:gd name="connsiteX1" fmla="*/ 257959 w 1127115"/>
                <a:gd name="connsiteY1" fmla="*/ 33337 h 726281"/>
                <a:gd name="connsiteX2" fmla="*/ 305584 w 1127115"/>
                <a:gd name="connsiteY2" fmla="*/ 0 h 726281"/>
                <a:gd name="connsiteX3" fmla="*/ 400834 w 1127115"/>
                <a:gd name="connsiteY3" fmla="*/ 45243 h 726281"/>
                <a:gd name="connsiteX4" fmla="*/ 467509 w 1127115"/>
                <a:gd name="connsiteY4" fmla="*/ 130968 h 726281"/>
                <a:gd name="connsiteX5" fmla="*/ 541328 w 1127115"/>
                <a:gd name="connsiteY5" fmla="*/ 126206 h 726281"/>
                <a:gd name="connsiteX6" fmla="*/ 584190 w 1127115"/>
                <a:gd name="connsiteY6" fmla="*/ 114300 h 726281"/>
                <a:gd name="connsiteX7" fmla="*/ 791359 w 1127115"/>
                <a:gd name="connsiteY7" fmla="*/ 88106 h 726281"/>
                <a:gd name="connsiteX8" fmla="*/ 846128 w 1127115"/>
                <a:gd name="connsiteY8" fmla="*/ 259556 h 726281"/>
                <a:gd name="connsiteX9" fmla="*/ 1058059 w 1127115"/>
                <a:gd name="connsiteY9" fmla="*/ 371475 h 726281"/>
                <a:gd name="connsiteX10" fmla="*/ 1043772 w 1127115"/>
                <a:gd name="connsiteY10" fmla="*/ 419100 h 726281"/>
                <a:gd name="connsiteX11" fmla="*/ 1081872 w 1127115"/>
                <a:gd name="connsiteY11" fmla="*/ 547687 h 726281"/>
                <a:gd name="connsiteX12" fmla="*/ 1127115 w 1127115"/>
                <a:gd name="connsiteY12" fmla="*/ 652462 h 726281"/>
                <a:gd name="connsiteX13" fmla="*/ 1041390 w 1127115"/>
                <a:gd name="connsiteY13" fmla="*/ 652462 h 726281"/>
                <a:gd name="connsiteX14" fmla="*/ 903278 w 1127115"/>
                <a:gd name="connsiteY14" fmla="*/ 726281 h 726281"/>
                <a:gd name="connsiteX15" fmla="*/ 817553 w 1127115"/>
                <a:gd name="connsiteY15" fmla="*/ 664368 h 726281"/>
                <a:gd name="connsiteX16" fmla="*/ 793740 w 1127115"/>
                <a:gd name="connsiteY16" fmla="*/ 523875 h 726281"/>
                <a:gd name="connsiteX17" fmla="*/ 767547 w 1127115"/>
                <a:gd name="connsiteY17" fmla="*/ 507206 h 726281"/>
                <a:gd name="connsiteX18" fmla="*/ 715159 w 1127115"/>
                <a:gd name="connsiteY18" fmla="*/ 500062 h 726281"/>
                <a:gd name="connsiteX19" fmla="*/ 674678 w 1127115"/>
                <a:gd name="connsiteY19" fmla="*/ 492918 h 726281"/>
                <a:gd name="connsiteX20" fmla="*/ 660390 w 1127115"/>
                <a:gd name="connsiteY20" fmla="*/ 490537 h 726281"/>
                <a:gd name="connsiteX21" fmla="*/ 524659 w 1127115"/>
                <a:gd name="connsiteY21" fmla="*/ 492918 h 726281"/>
                <a:gd name="connsiteX22" fmla="*/ 510372 w 1127115"/>
                <a:gd name="connsiteY22" fmla="*/ 502443 h 726281"/>
                <a:gd name="connsiteX23" fmla="*/ 496084 w 1127115"/>
                <a:gd name="connsiteY23" fmla="*/ 511968 h 726281"/>
                <a:gd name="connsiteX24" fmla="*/ 488940 w 1127115"/>
                <a:gd name="connsiteY24" fmla="*/ 523875 h 726281"/>
                <a:gd name="connsiteX25" fmla="*/ 305584 w 1127115"/>
                <a:gd name="connsiteY25" fmla="*/ 592931 h 726281"/>
                <a:gd name="connsiteX26" fmla="*/ 348447 w 1127115"/>
                <a:gd name="connsiteY26" fmla="*/ 481012 h 726281"/>
                <a:gd name="connsiteX27" fmla="*/ 329397 w 1127115"/>
                <a:gd name="connsiteY27" fmla="*/ 404812 h 726281"/>
                <a:gd name="connsiteX28" fmla="*/ 179378 w 1127115"/>
                <a:gd name="connsiteY28" fmla="*/ 414337 h 726281"/>
                <a:gd name="connsiteX29" fmla="*/ 62697 w 1127115"/>
                <a:gd name="connsiteY29" fmla="*/ 178593 h 726281"/>
                <a:gd name="connsiteX30" fmla="*/ 7928 w 1127115"/>
                <a:gd name="connsiteY30" fmla="*/ 135731 h 726281"/>
                <a:gd name="connsiteX31" fmla="*/ 41261 w 1127115"/>
                <a:gd name="connsiteY31" fmla="*/ 14286 h 726281"/>
                <a:gd name="connsiteX0" fmla="*/ 33333 w 1119187"/>
                <a:gd name="connsiteY0" fmla="*/ 14286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33333 w 1119187"/>
                <a:gd name="connsiteY31" fmla="*/ 14286 h 726281"/>
                <a:gd name="connsiteX0" fmla="*/ 33333 w 1119187"/>
                <a:gd name="connsiteY0" fmla="*/ 14286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33333 w 1119187"/>
                <a:gd name="connsiteY31" fmla="*/ 14286 h 726281"/>
                <a:gd name="connsiteX0" fmla="*/ 33333 w 1119187"/>
                <a:gd name="connsiteY0" fmla="*/ 14286 h 726281"/>
                <a:gd name="connsiteX1" fmla="*/ 250031 w 1119187"/>
                <a:gd name="connsiteY1" fmla="*/ 33337 h 726281"/>
                <a:gd name="connsiteX2" fmla="*/ 297656 w 1119187"/>
                <a:gd name="connsiteY2" fmla="*/ 0 h 726281"/>
                <a:gd name="connsiteX3" fmla="*/ 392906 w 1119187"/>
                <a:gd name="connsiteY3" fmla="*/ 45243 h 726281"/>
                <a:gd name="connsiteX4" fmla="*/ 459581 w 1119187"/>
                <a:gd name="connsiteY4" fmla="*/ 130968 h 726281"/>
                <a:gd name="connsiteX5" fmla="*/ 533400 w 1119187"/>
                <a:gd name="connsiteY5" fmla="*/ 126206 h 726281"/>
                <a:gd name="connsiteX6" fmla="*/ 576262 w 1119187"/>
                <a:gd name="connsiteY6" fmla="*/ 114300 h 726281"/>
                <a:gd name="connsiteX7" fmla="*/ 783431 w 1119187"/>
                <a:gd name="connsiteY7" fmla="*/ 88106 h 726281"/>
                <a:gd name="connsiteX8" fmla="*/ 838200 w 1119187"/>
                <a:gd name="connsiteY8" fmla="*/ 259556 h 726281"/>
                <a:gd name="connsiteX9" fmla="*/ 1050131 w 1119187"/>
                <a:gd name="connsiteY9" fmla="*/ 371475 h 726281"/>
                <a:gd name="connsiteX10" fmla="*/ 1035844 w 1119187"/>
                <a:gd name="connsiteY10" fmla="*/ 419100 h 726281"/>
                <a:gd name="connsiteX11" fmla="*/ 1073944 w 1119187"/>
                <a:gd name="connsiteY11" fmla="*/ 547687 h 726281"/>
                <a:gd name="connsiteX12" fmla="*/ 1119187 w 1119187"/>
                <a:gd name="connsiteY12" fmla="*/ 652462 h 726281"/>
                <a:gd name="connsiteX13" fmla="*/ 1033462 w 1119187"/>
                <a:gd name="connsiteY13" fmla="*/ 652462 h 726281"/>
                <a:gd name="connsiteX14" fmla="*/ 895350 w 1119187"/>
                <a:gd name="connsiteY14" fmla="*/ 726281 h 726281"/>
                <a:gd name="connsiteX15" fmla="*/ 809625 w 1119187"/>
                <a:gd name="connsiteY15" fmla="*/ 664368 h 726281"/>
                <a:gd name="connsiteX16" fmla="*/ 785812 w 1119187"/>
                <a:gd name="connsiteY16" fmla="*/ 523875 h 726281"/>
                <a:gd name="connsiteX17" fmla="*/ 759619 w 1119187"/>
                <a:gd name="connsiteY17" fmla="*/ 507206 h 726281"/>
                <a:gd name="connsiteX18" fmla="*/ 707231 w 1119187"/>
                <a:gd name="connsiteY18" fmla="*/ 500062 h 726281"/>
                <a:gd name="connsiteX19" fmla="*/ 666750 w 1119187"/>
                <a:gd name="connsiteY19" fmla="*/ 492918 h 726281"/>
                <a:gd name="connsiteX20" fmla="*/ 652462 w 1119187"/>
                <a:gd name="connsiteY20" fmla="*/ 490537 h 726281"/>
                <a:gd name="connsiteX21" fmla="*/ 516731 w 1119187"/>
                <a:gd name="connsiteY21" fmla="*/ 492918 h 726281"/>
                <a:gd name="connsiteX22" fmla="*/ 502444 w 1119187"/>
                <a:gd name="connsiteY22" fmla="*/ 502443 h 726281"/>
                <a:gd name="connsiteX23" fmla="*/ 488156 w 1119187"/>
                <a:gd name="connsiteY23" fmla="*/ 511968 h 726281"/>
                <a:gd name="connsiteX24" fmla="*/ 481012 w 1119187"/>
                <a:gd name="connsiteY24" fmla="*/ 523875 h 726281"/>
                <a:gd name="connsiteX25" fmla="*/ 297656 w 1119187"/>
                <a:gd name="connsiteY25" fmla="*/ 592931 h 726281"/>
                <a:gd name="connsiteX26" fmla="*/ 340519 w 1119187"/>
                <a:gd name="connsiteY26" fmla="*/ 481012 h 726281"/>
                <a:gd name="connsiteX27" fmla="*/ 321469 w 1119187"/>
                <a:gd name="connsiteY27" fmla="*/ 404812 h 726281"/>
                <a:gd name="connsiteX28" fmla="*/ 171450 w 1119187"/>
                <a:gd name="connsiteY28" fmla="*/ 414337 h 726281"/>
                <a:gd name="connsiteX29" fmla="*/ 54769 w 1119187"/>
                <a:gd name="connsiteY29" fmla="*/ 178593 h 726281"/>
                <a:gd name="connsiteX30" fmla="*/ 0 w 1119187"/>
                <a:gd name="connsiteY30" fmla="*/ 135731 h 726281"/>
                <a:gd name="connsiteX31" fmla="*/ 33333 w 1119187"/>
                <a:gd name="connsiteY31" fmla="*/ 14286 h 72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9187" h="726281">
                  <a:moveTo>
                    <a:pt x="33333" y="14286"/>
                  </a:moveTo>
                  <a:lnTo>
                    <a:pt x="250031" y="33337"/>
                  </a:lnTo>
                  <a:lnTo>
                    <a:pt x="297656" y="0"/>
                  </a:lnTo>
                  <a:lnTo>
                    <a:pt x="392906" y="45243"/>
                  </a:lnTo>
                  <a:lnTo>
                    <a:pt x="459581" y="130968"/>
                  </a:lnTo>
                  <a:lnTo>
                    <a:pt x="533400" y="126206"/>
                  </a:lnTo>
                  <a:lnTo>
                    <a:pt x="576262" y="114300"/>
                  </a:lnTo>
                  <a:lnTo>
                    <a:pt x="783431" y="88106"/>
                  </a:lnTo>
                  <a:lnTo>
                    <a:pt x="838200" y="259556"/>
                  </a:lnTo>
                  <a:lnTo>
                    <a:pt x="1050131" y="371475"/>
                  </a:lnTo>
                  <a:lnTo>
                    <a:pt x="1035844" y="419100"/>
                  </a:lnTo>
                  <a:lnTo>
                    <a:pt x="1073944" y="547687"/>
                  </a:lnTo>
                  <a:lnTo>
                    <a:pt x="1119187" y="652462"/>
                  </a:lnTo>
                  <a:lnTo>
                    <a:pt x="1033462" y="652462"/>
                  </a:lnTo>
                  <a:lnTo>
                    <a:pt x="895350" y="726281"/>
                  </a:lnTo>
                  <a:lnTo>
                    <a:pt x="809625" y="664368"/>
                  </a:lnTo>
                  <a:lnTo>
                    <a:pt x="785812" y="523875"/>
                  </a:lnTo>
                  <a:lnTo>
                    <a:pt x="759619" y="507206"/>
                  </a:lnTo>
                  <a:cubicBezTo>
                    <a:pt x="709202" y="497122"/>
                    <a:pt x="764219" y="507185"/>
                    <a:pt x="707231" y="500062"/>
                  </a:cubicBezTo>
                  <a:cubicBezTo>
                    <a:pt x="682176" y="496930"/>
                    <a:pt x="684976" y="496232"/>
                    <a:pt x="666750" y="492918"/>
                  </a:cubicBezTo>
                  <a:cubicBezTo>
                    <a:pt x="662000" y="492054"/>
                    <a:pt x="657225" y="491331"/>
                    <a:pt x="652462" y="490537"/>
                  </a:cubicBezTo>
                  <a:lnTo>
                    <a:pt x="516731" y="492918"/>
                  </a:lnTo>
                  <a:cubicBezTo>
                    <a:pt x="508575" y="493190"/>
                    <a:pt x="508434" y="497784"/>
                    <a:pt x="502444" y="502443"/>
                  </a:cubicBezTo>
                  <a:cubicBezTo>
                    <a:pt x="497926" y="505957"/>
                    <a:pt x="488156" y="511968"/>
                    <a:pt x="488156" y="511968"/>
                  </a:cubicBezTo>
                  <a:cubicBezTo>
                    <a:pt x="482409" y="520589"/>
                    <a:pt x="484674" y="516552"/>
                    <a:pt x="481012" y="523875"/>
                  </a:cubicBezTo>
                  <a:lnTo>
                    <a:pt x="297656" y="592931"/>
                  </a:lnTo>
                  <a:lnTo>
                    <a:pt x="340519" y="481012"/>
                  </a:lnTo>
                  <a:lnTo>
                    <a:pt x="321469" y="404812"/>
                  </a:lnTo>
                  <a:lnTo>
                    <a:pt x="171450" y="414337"/>
                  </a:lnTo>
                  <a:lnTo>
                    <a:pt x="54769" y="178593"/>
                  </a:lnTo>
                  <a:lnTo>
                    <a:pt x="0" y="135731"/>
                  </a:lnTo>
                  <a:cubicBezTo>
                    <a:pt x="34130" y="95249"/>
                    <a:pt x="30177" y="85727"/>
                    <a:pt x="33333" y="14286"/>
                  </a:cubicBez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6" name="Полилиния 45"/>
            <p:cNvSpPr>
              <a:spLocks noChangeAspect="1"/>
            </p:cNvSpPr>
            <p:nvPr/>
          </p:nvSpPr>
          <p:spPr>
            <a:xfrm>
              <a:off x="3654471" y="3076293"/>
              <a:ext cx="613615" cy="766466"/>
            </a:xfrm>
            <a:custGeom>
              <a:avLst/>
              <a:gdLst>
                <a:gd name="connsiteX0" fmla="*/ 154781 w 659606"/>
                <a:gd name="connsiteY0" fmla="*/ 0 h 823913"/>
                <a:gd name="connsiteX1" fmla="*/ 154781 w 659606"/>
                <a:gd name="connsiteY1" fmla="*/ 0 h 823913"/>
                <a:gd name="connsiteX2" fmla="*/ 154781 w 659606"/>
                <a:gd name="connsiteY2" fmla="*/ 11906 h 823913"/>
                <a:gd name="connsiteX3" fmla="*/ 271463 w 659606"/>
                <a:gd name="connsiteY3" fmla="*/ 140494 h 823913"/>
                <a:gd name="connsiteX4" fmla="*/ 264319 w 659606"/>
                <a:gd name="connsiteY4" fmla="*/ 133350 h 823913"/>
                <a:gd name="connsiteX5" fmla="*/ 304800 w 659606"/>
                <a:gd name="connsiteY5" fmla="*/ 171450 h 823913"/>
                <a:gd name="connsiteX6" fmla="*/ 295275 w 659606"/>
                <a:gd name="connsiteY6" fmla="*/ 269081 h 823913"/>
                <a:gd name="connsiteX7" fmla="*/ 411956 w 659606"/>
                <a:gd name="connsiteY7" fmla="*/ 176213 h 823913"/>
                <a:gd name="connsiteX8" fmla="*/ 569119 w 659606"/>
                <a:gd name="connsiteY8" fmla="*/ 273844 h 823913"/>
                <a:gd name="connsiteX9" fmla="*/ 659606 w 659606"/>
                <a:gd name="connsiteY9" fmla="*/ 395288 h 823913"/>
                <a:gd name="connsiteX10" fmla="*/ 614363 w 659606"/>
                <a:gd name="connsiteY10" fmla="*/ 523875 h 823913"/>
                <a:gd name="connsiteX11" fmla="*/ 488156 w 659606"/>
                <a:gd name="connsiteY11" fmla="*/ 738188 h 823913"/>
                <a:gd name="connsiteX12" fmla="*/ 347663 w 659606"/>
                <a:gd name="connsiteY12" fmla="*/ 823913 h 823913"/>
                <a:gd name="connsiteX13" fmla="*/ 214313 w 659606"/>
                <a:gd name="connsiteY13" fmla="*/ 771525 h 823913"/>
                <a:gd name="connsiteX14" fmla="*/ 97631 w 659606"/>
                <a:gd name="connsiteY14" fmla="*/ 657225 h 823913"/>
                <a:gd name="connsiteX15" fmla="*/ 16669 w 659606"/>
                <a:gd name="connsiteY15" fmla="*/ 540544 h 823913"/>
                <a:gd name="connsiteX16" fmla="*/ 0 w 659606"/>
                <a:gd name="connsiteY16" fmla="*/ 407194 h 823913"/>
                <a:gd name="connsiteX17" fmla="*/ 14288 w 659606"/>
                <a:gd name="connsiteY17" fmla="*/ 366713 h 823913"/>
                <a:gd name="connsiteX18" fmla="*/ 121444 w 659606"/>
                <a:gd name="connsiteY18" fmla="*/ 316706 h 823913"/>
                <a:gd name="connsiteX19" fmla="*/ 128588 w 659606"/>
                <a:gd name="connsiteY19" fmla="*/ 109538 h 823913"/>
                <a:gd name="connsiteX20" fmla="*/ 154781 w 659606"/>
                <a:gd name="connsiteY20" fmla="*/ 0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9606" h="823913">
                  <a:moveTo>
                    <a:pt x="154781" y="0"/>
                  </a:moveTo>
                  <a:lnTo>
                    <a:pt x="154781" y="0"/>
                  </a:lnTo>
                  <a:lnTo>
                    <a:pt x="154781" y="11906"/>
                  </a:lnTo>
                  <a:lnTo>
                    <a:pt x="271463" y="140494"/>
                  </a:lnTo>
                  <a:lnTo>
                    <a:pt x="264319" y="133350"/>
                  </a:lnTo>
                  <a:lnTo>
                    <a:pt x="304800" y="171450"/>
                  </a:lnTo>
                  <a:lnTo>
                    <a:pt x="295275" y="269081"/>
                  </a:lnTo>
                  <a:lnTo>
                    <a:pt x="411956" y="176213"/>
                  </a:lnTo>
                  <a:lnTo>
                    <a:pt x="569119" y="273844"/>
                  </a:lnTo>
                  <a:lnTo>
                    <a:pt x="659606" y="395288"/>
                  </a:lnTo>
                  <a:lnTo>
                    <a:pt x="614363" y="523875"/>
                  </a:lnTo>
                  <a:lnTo>
                    <a:pt x="488156" y="738188"/>
                  </a:lnTo>
                  <a:lnTo>
                    <a:pt x="347663" y="823913"/>
                  </a:lnTo>
                  <a:lnTo>
                    <a:pt x="214313" y="771525"/>
                  </a:lnTo>
                  <a:lnTo>
                    <a:pt x="97631" y="657225"/>
                  </a:lnTo>
                  <a:lnTo>
                    <a:pt x="16669" y="540544"/>
                  </a:lnTo>
                  <a:lnTo>
                    <a:pt x="0" y="407194"/>
                  </a:lnTo>
                  <a:lnTo>
                    <a:pt x="14288" y="366713"/>
                  </a:lnTo>
                  <a:lnTo>
                    <a:pt x="121444" y="316706"/>
                  </a:lnTo>
                  <a:lnTo>
                    <a:pt x="128588" y="109538"/>
                  </a:lnTo>
                  <a:lnTo>
                    <a:pt x="154781" y="0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7" name="Полилиния 46"/>
            <p:cNvSpPr>
              <a:spLocks noChangeAspect="1"/>
            </p:cNvSpPr>
            <p:nvPr/>
          </p:nvSpPr>
          <p:spPr>
            <a:xfrm>
              <a:off x="3647825" y="3641174"/>
              <a:ext cx="850644" cy="733238"/>
            </a:xfrm>
            <a:custGeom>
              <a:avLst/>
              <a:gdLst>
                <a:gd name="connsiteX0" fmla="*/ 0 w 914400"/>
                <a:gd name="connsiteY0" fmla="*/ 485775 h 788194"/>
                <a:gd name="connsiteX1" fmla="*/ 147638 w 914400"/>
                <a:gd name="connsiteY1" fmla="*/ 383381 h 788194"/>
                <a:gd name="connsiteX2" fmla="*/ 238125 w 914400"/>
                <a:gd name="connsiteY2" fmla="*/ 171450 h 788194"/>
                <a:gd name="connsiteX3" fmla="*/ 354807 w 914400"/>
                <a:gd name="connsiteY3" fmla="*/ 219075 h 788194"/>
                <a:gd name="connsiteX4" fmla="*/ 502444 w 914400"/>
                <a:gd name="connsiteY4" fmla="*/ 130969 h 788194"/>
                <a:gd name="connsiteX5" fmla="*/ 576263 w 914400"/>
                <a:gd name="connsiteY5" fmla="*/ 0 h 788194"/>
                <a:gd name="connsiteX6" fmla="*/ 631032 w 914400"/>
                <a:gd name="connsiteY6" fmla="*/ 42862 h 788194"/>
                <a:gd name="connsiteX7" fmla="*/ 745332 w 914400"/>
                <a:gd name="connsiteY7" fmla="*/ 273844 h 788194"/>
                <a:gd name="connsiteX8" fmla="*/ 892969 w 914400"/>
                <a:gd name="connsiteY8" fmla="*/ 271462 h 788194"/>
                <a:gd name="connsiteX9" fmla="*/ 914400 w 914400"/>
                <a:gd name="connsiteY9" fmla="*/ 338137 h 788194"/>
                <a:gd name="connsiteX10" fmla="*/ 819150 w 914400"/>
                <a:gd name="connsiteY10" fmla="*/ 592931 h 788194"/>
                <a:gd name="connsiteX11" fmla="*/ 769144 w 914400"/>
                <a:gd name="connsiteY11" fmla="*/ 571500 h 788194"/>
                <a:gd name="connsiteX12" fmla="*/ 683419 w 914400"/>
                <a:gd name="connsiteY12" fmla="*/ 621506 h 788194"/>
                <a:gd name="connsiteX13" fmla="*/ 561975 w 914400"/>
                <a:gd name="connsiteY13" fmla="*/ 538162 h 788194"/>
                <a:gd name="connsiteX14" fmla="*/ 500063 w 914400"/>
                <a:gd name="connsiteY14" fmla="*/ 631031 h 788194"/>
                <a:gd name="connsiteX15" fmla="*/ 428625 w 914400"/>
                <a:gd name="connsiteY15" fmla="*/ 557212 h 788194"/>
                <a:gd name="connsiteX16" fmla="*/ 385763 w 914400"/>
                <a:gd name="connsiteY16" fmla="*/ 716756 h 788194"/>
                <a:gd name="connsiteX17" fmla="*/ 309563 w 914400"/>
                <a:gd name="connsiteY17" fmla="*/ 714375 h 788194"/>
                <a:gd name="connsiteX18" fmla="*/ 114300 w 914400"/>
                <a:gd name="connsiteY18" fmla="*/ 788194 h 788194"/>
                <a:gd name="connsiteX19" fmla="*/ 119063 w 914400"/>
                <a:gd name="connsiteY19" fmla="*/ 759619 h 788194"/>
                <a:gd name="connsiteX20" fmla="*/ 164307 w 914400"/>
                <a:gd name="connsiteY20" fmla="*/ 678656 h 788194"/>
                <a:gd name="connsiteX21" fmla="*/ 161925 w 914400"/>
                <a:gd name="connsiteY21" fmla="*/ 657225 h 788194"/>
                <a:gd name="connsiteX22" fmla="*/ 152400 w 914400"/>
                <a:gd name="connsiteY22" fmla="*/ 638175 h 788194"/>
                <a:gd name="connsiteX23" fmla="*/ 150019 w 914400"/>
                <a:gd name="connsiteY23" fmla="*/ 628650 h 788194"/>
                <a:gd name="connsiteX24" fmla="*/ 142875 w 914400"/>
                <a:gd name="connsiteY24" fmla="*/ 623887 h 788194"/>
                <a:gd name="connsiteX25" fmla="*/ 138113 w 914400"/>
                <a:gd name="connsiteY25" fmla="*/ 616744 h 788194"/>
                <a:gd name="connsiteX26" fmla="*/ 130969 w 914400"/>
                <a:gd name="connsiteY26" fmla="*/ 611981 h 788194"/>
                <a:gd name="connsiteX27" fmla="*/ 128588 w 914400"/>
                <a:gd name="connsiteY27" fmla="*/ 609600 h 788194"/>
                <a:gd name="connsiteX28" fmla="*/ 0 w 914400"/>
                <a:gd name="connsiteY28" fmla="*/ 485775 h 78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4400" h="788194">
                  <a:moveTo>
                    <a:pt x="0" y="485775"/>
                  </a:moveTo>
                  <a:lnTo>
                    <a:pt x="147638" y="383381"/>
                  </a:lnTo>
                  <a:lnTo>
                    <a:pt x="238125" y="171450"/>
                  </a:lnTo>
                  <a:lnTo>
                    <a:pt x="354807" y="219075"/>
                  </a:lnTo>
                  <a:lnTo>
                    <a:pt x="502444" y="130969"/>
                  </a:lnTo>
                  <a:lnTo>
                    <a:pt x="576263" y="0"/>
                  </a:lnTo>
                  <a:lnTo>
                    <a:pt x="631032" y="42862"/>
                  </a:lnTo>
                  <a:lnTo>
                    <a:pt x="745332" y="273844"/>
                  </a:lnTo>
                  <a:lnTo>
                    <a:pt x="892969" y="271462"/>
                  </a:lnTo>
                  <a:lnTo>
                    <a:pt x="914400" y="338137"/>
                  </a:lnTo>
                  <a:lnTo>
                    <a:pt x="819150" y="592931"/>
                  </a:lnTo>
                  <a:lnTo>
                    <a:pt x="769144" y="571500"/>
                  </a:lnTo>
                  <a:lnTo>
                    <a:pt x="683419" y="621506"/>
                  </a:lnTo>
                  <a:lnTo>
                    <a:pt x="561975" y="538162"/>
                  </a:lnTo>
                  <a:lnTo>
                    <a:pt x="500063" y="631031"/>
                  </a:lnTo>
                  <a:lnTo>
                    <a:pt x="428625" y="557212"/>
                  </a:lnTo>
                  <a:lnTo>
                    <a:pt x="385763" y="716756"/>
                  </a:lnTo>
                  <a:lnTo>
                    <a:pt x="309563" y="714375"/>
                  </a:lnTo>
                  <a:lnTo>
                    <a:pt x="114300" y="788194"/>
                  </a:lnTo>
                  <a:lnTo>
                    <a:pt x="119063" y="759619"/>
                  </a:lnTo>
                  <a:lnTo>
                    <a:pt x="164307" y="678656"/>
                  </a:lnTo>
                  <a:cubicBezTo>
                    <a:pt x="163513" y="671512"/>
                    <a:pt x="163953" y="664121"/>
                    <a:pt x="161925" y="657225"/>
                  </a:cubicBezTo>
                  <a:cubicBezTo>
                    <a:pt x="159922" y="650414"/>
                    <a:pt x="152400" y="638175"/>
                    <a:pt x="152400" y="638175"/>
                  </a:cubicBezTo>
                  <a:cubicBezTo>
                    <a:pt x="151606" y="635000"/>
                    <a:pt x="151834" y="631373"/>
                    <a:pt x="150019" y="628650"/>
                  </a:cubicBezTo>
                  <a:cubicBezTo>
                    <a:pt x="148431" y="626269"/>
                    <a:pt x="144899" y="625911"/>
                    <a:pt x="142875" y="623887"/>
                  </a:cubicBezTo>
                  <a:cubicBezTo>
                    <a:pt x="140852" y="621864"/>
                    <a:pt x="140136" y="618767"/>
                    <a:pt x="138113" y="616744"/>
                  </a:cubicBezTo>
                  <a:cubicBezTo>
                    <a:pt x="136089" y="614720"/>
                    <a:pt x="133259" y="613698"/>
                    <a:pt x="130969" y="611981"/>
                  </a:cubicBezTo>
                  <a:cubicBezTo>
                    <a:pt x="130071" y="611308"/>
                    <a:pt x="129382" y="610394"/>
                    <a:pt x="128588" y="609600"/>
                  </a:cubicBezTo>
                  <a:lnTo>
                    <a:pt x="0" y="485775"/>
                  </a:lnTo>
                  <a:close/>
                </a:path>
              </a:pathLst>
            </a:custGeom>
            <a:solidFill>
              <a:srgbClr val="9DC65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8" name="Полилиния 47"/>
            <p:cNvSpPr>
              <a:spLocks noChangeAspect="1"/>
            </p:cNvSpPr>
            <p:nvPr/>
          </p:nvSpPr>
          <p:spPr>
            <a:xfrm>
              <a:off x="4409860" y="3971242"/>
              <a:ext cx="861721" cy="474057"/>
            </a:xfrm>
            <a:custGeom>
              <a:avLst/>
              <a:gdLst>
                <a:gd name="connsiteX0" fmla="*/ 0 w 926307"/>
                <a:gd name="connsiteY0" fmla="*/ 235744 h 509588"/>
                <a:gd name="connsiteX1" fmla="*/ 64294 w 926307"/>
                <a:gd name="connsiteY1" fmla="*/ 95250 h 509588"/>
                <a:gd name="connsiteX2" fmla="*/ 235744 w 926307"/>
                <a:gd name="connsiteY2" fmla="*/ 38100 h 509588"/>
                <a:gd name="connsiteX3" fmla="*/ 273844 w 926307"/>
                <a:gd name="connsiteY3" fmla="*/ 0 h 509588"/>
                <a:gd name="connsiteX4" fmla="*/ 404813 w 926307"/>
                <a:gd name="connsiteY4" fmla="*/ 0 h 509588"/>
                <a:gd name="connsiteX5" fmla="*/ 523875 w 926307"/>
                <a:gd name="connsiteY5" fmla="*/ 19050 h 509588"/>
                <a:gd name="connsiteX6" fmla="*/ 542925 w 926307"/>
                <a:gd name="connsiteY6" fmla="*/ 47625 h 509588"/>
                <a:gd name="connsiteX7" fmla="*/ 569119 w 926307"/>
                <a:gd name="connsiteY7" fmla="*/ 171450 h 509588"/>
                <a:gd name="connsiteX8" fmla="*/ 650082 w 926307"/>
                <a:gd name="connsiteY8" fmla="*/ 233363 h 509588"/>
                <a:gd name="connsiteX9" fmla="*/ 790575 w 926307"/>
                <a:gd name="connsiteY9" fmla="*/ 157163 h 509588"/>
                <a:gd name="connsiteX10" fmla="*/ 888207 w 926307"/>
                <a:gd name="connsiteY10" fmla="*/ 166688 h 509588"/>
                <a:gd name="connsiteX11" fmla="*/ 878682 w 926307"/>
                <a:gd name="connsiteY11" fmla="*/ 335756 h 509588"/>
                <a:gd name="connsiteX12" fmla="*/ 926307 w 926307"/>
                <a:gd name="connsiteY12" fmla="*/ 454819 h 509588"/>
                <a:gd name="connsiteX13" fmla="*/ 881063 w 926307"/>
                <a:gd name="connsiteY13" fmla="*/ 464344 h 509588"/>
                <a:gd name="connsiteX14" fmla="*/ 778669 w 926307"/>
                <a:gd name="connsiteY14" fmla="*/ 404813 h 509588"/>
                <a:gd name="connsiteX15" fmla="*/ 557213 w 926307"/>
                <a:gd name="connsiteY15" fmla="*/ 500063 h 509588"/>
                <a:gd name="connsiteX16" fmla="*/ 421482 w 926307"/>
                <a:gd name="connsiteY16" fmla="*/ 407194 h 509588"/>
                <a:gd name="connsiteX17" fmla="*/ 245269 w 926307"/>
                <a:gd name="connsiteY17" fmla="*/ 431006 h 509588"/>
                <a:gd name="connsiteX18" fmla="*/ 80963 w 926307"/>
                <a:gd name="connsiteY18" fmla="*/ 509588 h 509588"/>
                <a:gd name="connsiteX19" fmla="*/ 114300 w 926307"/>
                <a:gd name="connsiteY19" fmla="*/ 419100 h 509588"/>
                <a:gd name="connsiteX20" fmla="*/ 57150 w 926307"/>
                <a:gd name="connsiteY20" fmla="*/ 271463 h 509588"/>
                <a:gd name="connsiteX21" fmla="*/ 0 w 926307"/>
                <a:gd name="connsiteY21" fmla="*/ 235744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26307" h="509588">
                  <a:moveTo>
                    <a:pt x="0" y="235744"/>
                  </a:moveTo>
                  <a:lnTo>
                    <a:pt x="64294" y="95250"/>
                  </a:lnTo>
                  <a:lnTo>
                    <a:pt x="235744" y="38100"/>
                  </a:lnTo>
                  <a:lnTo>
                    <a:pt x="273844" y="0"/>
                  </a:lnTo>
                  <a:lnTo>
                    <a:pt x="404813" y="0"/>
                  </a:lnTo>
                  <a:lnTo>
                    <a:pt x="523875" y="19050"/>
                  </a:lnTo>
                  <a:lnTo>
                    <a:pt x="542925" y="47625"/>
                  </a:lnTo>
                  <a:lnTo>
                    <a:pt x="569119" y="171450"/>
                  </a:lnTo>
                  <a:lnTo>
                    <a:pt x="650082" y="233363"/>
                  </a:lnTo>
                  <a:lnTo>
                    <a:pt x="790575" y="157163"/>
                  </a:lnTo>
                  <a:lnTo>
                    <a:pt x="888207" y="166688"/>
                  </a:lnTo>
                  <a:lnTo>
                    <a:pt x="878682" y="335756"/>
                  </a:lnTo>
                  <a:lnTo>
                    <a:pt x="926307" y="454819"/>
                  </a:lnTo>
                  <a:lnTo>
                    <a:pt x="881063" y="464344"/>
                  </a:lnTo>
                  <a:lnTo>
                    <a:pt x="778669" y="404813"/>
                  </a:lnTo>
                  <a:lnTo>
                    <a:pt x="557213" y="500063"/>
                  </a:lnTo>
                  <a:lnTo>
                    <a:pt x="421482" y="407194"/>
                  </a:lnTo>
                  <a:lnTo>
                    <a:pt x="245269" y="431006"/>
                  </a:lnTo>
                  <a:lnTo>
                    <a:pt x="80963" y="509588"/>
                  </a:lnTo>
                  <a:lnTo>
                    <a:pt x="114300" y="419100"/>
                  </a:lnTo>
                  <a:lnTo>
                    <a:pt x="57150" y="271463"/>
                  </a:lnTo>
                  <a:lnTo>
                    <a:pt x="0" y="235744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9" name="Полилиния 48"/>
            <p:cNvSpPr>
              <a:spLocks noChangeAspect="1"/>
            </p:cNvSpPr>
            <p:nvPr/>
          </p:nvSpPr>
          <p:spPr>
            <a:xfrm>
              <a:off x="5140883" y="3437374"/>
              <a:ext cx="578172" cy="999064"/>
            </a:xfrm>
            <a:custGeom>
              <a:avLst/>
              <a:gdLst>
                <a:gd name="connsiteX0" fmla="*/ 50006 w 621506"/>
                <a:gd name="connsiteY0" fmla="*/ 416719 h 1073944"/>
                <a:gd name="connsiteX1" fmla="*/ 133350 w 621506"/>
                <a:gd name="connsiteY1" fmla="*/ 381000 h 1073944"/>
                <a:gd name="connsiteX2" fmla="*/ 202406 w 621506"/>
                <a:gd name="connsiteY2" fmla="*/ 180975 h 1073944"/>
                <a:gd name="connsiteX3" fmla="*/ 297656 w 621506"/>
                <a:gd name="connsiteY3" fmla="*/ 178594 h 1073944"/>
                <a:gd name="connsiteX4" fmla="*/ 338137 w 621506"/>
                <a:gd name="connsiteY4" fmla="*/ 0 h 1073944"/>
                <a:gd name="connsiteX5" fmla="*/ 619125 w 621506"/>
                <a:gd name="connsiteY5" fmla="*/ 40481 h 1073944"/>
                <a:gd name="connsiteX6" fmla="*/ 621506 w 621506"/>
                <a:gd name="connsiteY6" fmla="*/ 257175 h 1073944"/>
                <a:gd name="connsiteX7" fmla="*/ 502444 w 621506"/>
                <a:gd name="connsiteY7" fmla="*/ 516731 h 1073944"/>
                <a:gd name="connsiteX8" fmla="*/ 516731 w 621506"/>
                <a:gd name="connsiteY8" fmla="*/ 671512 h 1073944"/>
                <a:gd name="connsiteX9" fmla="*/ 523875 w 621506"/>
                <a:gd name="connsiteY9" fmla="*/ 742950 h 1073944"/>
                <a:gd name="connsiteX10" fmla="*/ 461962 w 621506"/>
                <a:gd name="connsiteY10" fmla="*/ 897731 h 1073944"/>
                <a:gd name="connsiteX11" fmla="*/ 447675 w 621506"/>
                <a:gd name="connsiteY11" fmla="*/ 1073944 h 1073944"/>
                <a:gd name="connsiteX12" fmla="*/ 378619 w 621506"/>
                <a:gd name="connsiteY12" fmla="*/ 1014412 h 1073944"/>
                <a:gd name="connsiteX13" fmla="*/ 247650 w 621506"/>
                <a:gd name="connsiteY13" fmla="*/ 1031081 h 1073944"/>
                <a:gd name="connsiteX14" fmla="*/ 147637 w 621506"/>
                <a:gd name="connsiteY14" fmla="*/ 1028700 h 1073944"/>
                <a:gd name="connsiteX15" fmla="*/ 97631 w 621506"/>
                <a:gd name="connsiteY15" fmla="*/ 916781 h 1073944"/>
                <a:gd name="connsiteX16" fmla="*/ 95250 w 621506"/>
                <a:gd name="connsiteY16" fmla="*/ 731044 h 1073944"/>
                <a:gd name="connsiteX17" fmla="*/ 0 w 621506"/>
                <a:gd name="connsiteY17" fmla="*/ 511969 h 1073944"/>
                <a:gd name="connsiteX18" fmla="*/ 50006 w 621506"/>
                <a:gd name="connsiteY18" fmla="*/ 416719 h 10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1506" h="1073944">
                  <a:moveTo>
                    <a:pt x="50006" y="416719"/>
                  </a:moveTo>
                  <a:lnTo>
                    <a:pt x="133350" y="381000"/>
                  </a:lnTo>
                  <a:lnTo>
                    <a:pt x="202406" y="180975"/>
                  </a:lnTo>
                  <a:lnTo>
                    <a:pt x="297656" y="178594"/>
                  </a:lnTo>
                  <a:lnTo>
                    <a:pt x="338137" y="0"/>
                  </a:lnTo>
                  <a:lnTo>
                    <a:pt x="619125" y="40481"/>
                  </a:lnTo>
                  <a:cubicBezTo>
                    <a:pt x="619919" y="112712"/>
                    <a:pt x="620712" y="184944"/>
                    <a:pt x="621506" y="257175"/>
                  </a:cubicBezTo>
                  <a:lnTo>
                    <a:pt x="502444" y="516731"/>
                  </a:lnTo>
                  <a:lnTo>
                    <a:pt x="516731" y="671512"/>
                  </a:lnTo>
                  <a:lnTo>
                    <a:pt x="523875" y="742950"/>
                  </a:lnTo>
                  <a:lnTo>
                    <a:pt x="461962" y="897731"/>
                  </a:lnTo>
                  <a:lnTo>
                    <a:pt x="447675" y="1073944"/>
                  </a:lnTo>
                  <a:lnTo>
                    <a:pt x="378619" y="1014412"/>
                  </a:lnTo>
                  <a:lnTo>
                    <a:pt x="247650" y="1031081"/>
                  </a:lnTo>
                  <a:lnTo>
                    <a:pt x="147637" y="1028700"/>
                  </a:lnTo>
                  <a:lnTo>
                    <a:pt x="97631" y="916781"/>
                  </a:lnTo>
                  <a:cubicBezTo>
                    <a:pt x="96837" y="854869"/>
                    <a:pt x="96044" y="792956"/>
                    <a:pt x="95250" y="731044"/>
                  </a:cubicBezTo>
                  <a:lnTo>
                    <a:pt x="0" y="511969"/>
                  </a:lnTo>
                  <a:lnTo>
                    <a:pt x="50006" y="416719"/>
                  </a:lnTo>
                  <a:close/>
                </a:path>
              </a:pathLst>
            </a:custGeom>
            <a:gradFill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0" name="Полилиния 49"/>
            <p:cNvSpPr>
              <a:spLocks noChangeAspect="1"/>
            </p:cNvSpPr>
            <p:nvPr/>
          </p:nvSpPr>
          <p:spPr>
            <a:xfrm>
              <a:off x="5546268" y="3463957"/>
              <a:ext cx="522792" cy="1116470"/>
            </a:xfrm>
            <a:custGeom>
              <a:avLst/>
              <a:gdLst>
                <a:gd name="connsiteX0" fmla="*/ 226218 w 561975"/>
                <a:gd name="connsiteY0" fmla="*/ 33337 h 1200150"/>
                <a:gd name="connsiteX1" fmla="*/ 352425 w 561975"/>
                <a:gd name="connsiteY1" fmla="*/ 7144 h 1200150"/>
                <a:gd name="connsiteX2" fmla="*/ 330993 w 561975"/>
                <a:gd name="connsiteY2" fmla="*/ 152400 h 1200150"/>
                <a:gd name="connsiteX3" fmla="*/ 457200 w 561975"/>
                <a:gd name="connsiteY3" fmla="*/ 185737 h 1200150"/>
                <a:gd name="connsiteX4" fmla="*/ 561975 w 561975"/>
                <a:gd name="connsiteY4" fmla="*/ 188119 h 1200150"/>
                <a:gd name="connsiteX5" fmla="*/ 514350 w 561975"/>
                <a:gd name="connsiteY5" fmla="*/ 338137 h 1200150"/>
                <a:gd name="connsiteX6" fmla="*/ 471487 w 561975"/>
                <a:gd name="connsiteY6" fmla="*/ 407194 h 1200150"/>
                <a:gd name="connsiteX7" fmla="*/ 366712 w 561975"/>
                <a:gd name="connsiteY7" fmla="*/ 504825 h 1200150"/>
                <a:gd name="connsiteX8" fmla="*/ 357187 w 561975"/>
                <a:gd name="connsiteY8" fmla="*/ 576262 h 1200150"/>
                <a:gd name="connsiteX9" fmla="*/ 378618 w 561975"/>
                <a:gd name="connsiteY9" fmla="*/ 614362 h 1200150"/>
                <a:gd name="connsiteX10" fmla="*/ 333375 w 561975"/>
                <a:gd name="connsiteY10" fmla="*/ 776287 h 1200150"/>
                <a:gd name="connsiteX11" fmla="*/ 388143 w 561975"/>
                <a:gd name="connsiteY11" fmla="*/ 845344 h 1200150"/>
                <a:gd name="connsiteX12" fmla="*/ 390525 w 561975"/>
                <a:gd name="connsiteY12" fmla="*/ 921544 h 1200150"/>
                <a:gd name="connsiteX13" fmla="*/ 471487 w 561975"/>
                <a:gd name="connsiteY13" fmla="*/ 916781 h 1200150"/>
                <a:gd name="connsiteX14" fmla="*/ 421481 w 561975"/>
                <a:gd name="connsiteY14" fmla="*/ 1083469 h 1200150"/>
                <a:gd name="connsiteX15" fmla="*/ 452437 w 561975"/>
                <a:gd name="connsiteY15" fmla="*/ 1200150 h 1200150"/>
                <a:gd name="connsiteX16" fmla="*/ 245268 w 561975"/>
                <a:gd name="connsiteY16" fmla="*/ 1121569 h 1200150"/>
                <a:gd name="connsiteX17" fmla="*/ 0 w 561975"/>
                <a:gd name="connsiteY17" fmla="*/ 1166812 h 1200150"/>
                <a:gd name="connsiteX18" fmla="*/ 16668 w 561975"/>
                <a:gd name="connsiteY18" fmla="*/ 1016794 h 1200150"/>
                <a:gd name="connsiteX19" fmla="*/ 26193 w 561975"/>
                <a:gd name="connsiteY19" fmla="*/ 885825 h 1200150"/>
                <a:gd name="connsiteX20" fmla="*/ 90487 w 561975"/>
                <a:gd name="connsiteY20" fmla="*/ 719137 h 1200150"/>
                <a:gd name="connsiteX21" fmla="*/ 76200 w 561975"/>
                <a:gd name="connsiteY21" fmla="*/ 483394 h 1200150"/>
                <a:gd name="connsiteX22" fmla="*/ 188118 w 561975"/>
                <a:gd name="connsiteY22" fmla="*/ 226219 h 1200150"/>
                <a:gd name="connsiteX23" fmla="*/ 183356 w 561975"/>
                <a:gd name="connsiteY23" fmla="*/ 0 h 1200150"/>
                <a:gd name="connsiteX24" fmla="*/ 226218 w 561975"/>
                <a:gd name="connsiteY24" fmla="*/ 33337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975" h="1200150">
                  <a:moveTo>
                    <a:pt x="226218" y="33337"/>
                  </a:moveTo>
                  <a:lnTo>
                    <a:pt x="352425" y="7144"/>
                  </a:lnTo>
                  <a:lnTo>
                    <a:pt x="330993" y="152400"/>
                  </a:lnTo>
                  <a:lnTo>
                    <a:pt x="457200" y="185737"/>
                  </a:lnTo>
                  <a:lnTo>
                    <a:pt x="561975" y="188119"/>
                  </a:lnTo>
                  <a:lnTo>
                    <a:pt x="514350" y="338137"/>
                  </a:lnTo>
                  <a:lnTo>
                    <a:pt x="471487" y="407194"/>
                  </a:lnTo>
                  <a:lnTo>
                    <a:pt x="366712" y="504825"/>
                  </a:lnTo>
                  <a:lnTo>
                    <a:pt x="357187" y="576262"/>
                  </a:lnTo>
                  <a:lnTo>
                    <a:pt x="378618" y="614362"/>
                  </a:lnTo>
                  <a:lnTo>
                    <a:pt x="333375" y="776287"/>
                  </a:lnTo>
                  <a:lnTo>
                    <a:pt x="388143" y="845344"/>
                  </a:lnTo>
                  <a:lnTo>
                    <a:pt x="390525" y="921544"/>
                  </a:lnTo>
                  <a:lnTo>
                    <a:pt x="471487" y="916781"/>
                  </a:lnTo>
                  <a:lnTo>
                    <a:pt x="421481" y="1083469"/>
                  </a:lnTo>
                  <a:lnTo>
                    <a:pt x="452437" y="1200150"/>
                  </a:lnTo>
                  <a:lnTo>
                    <a:pt x="245268" y="1121569"/>
                  </a:lnTo>
                  <a:lnTo>
                    <a:pt x="0" y="1166812"/>
                  </a:lnTo>
                  <a:lnTo>
                    <a:pt x="16668" y="1016794"/>
                  </a:lnTo>
                  <a:lnTo>
                    <a:pt x="26193" y="885825"/>
                  </a:lnTo>
                  <a:lnTo>
                    <a:pt x="90487" y="719137"/>
                  </a:lnTo>
                  <a:lnTo>
                    <a:pt x="76200" y="483394"/>
                  </a:lnTo>
                  <a:lnTo>
                    <a:pt x="188118" y="226219"/>
                  </a:lnTo>
                  <a:lnTo>
                    <a:pt x="183356" y="0"/>
                  </a:lnTo>
                  <a:lnTo>
                    <a:pt x="226218" y="33337"/>
                  </a:lnTo>
                  <a:close/>
                </a:path>
              </a:pathLst>
            </a:custGeom>
            <a:gradFill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1" name="Полилиния 50"/>
            <p:cNvSpPr>
              <a:spLocks noChangeAspect="1"/>
            </p:cNvSpPr>
            <p:nvPr/>
          </p:nvSpPr>
          <p:spPr>
            <a:xfrm>
              <a:off x="4425367" y="4350044"/>
              <a:ext cx="671212" cy="416461"/>
            </a:xfrm>
            <a:custGeom>
              <a:avLst/>
              <a:gdLst>
                <a:gd name="connsiteX0" fmla="*/ 0 w 721519"/>
                <a:gd name="connsiteY0" fmla="*/ 214312 h 447675"/>
                <a:gd name="connsiteX1" fmla="*/ 42863 w 721519"/>
                <a:gd name="connsiteY1" fmla="*/ 178594 h 447675"/>
                <a:gd name="connsiteX2" fmla="*/ 66675 w 721519"/>
                <a:gd name="connsiteY2" fmla="*/ 95250 h 447675"/>
                <a:gd name="connsiteX3" fmla="*/ 235744 w 721519"/>
                <a:gd name="connsiteY3" fmla="*/ 16669 h 447675"/>
                <a:gd name="connsiteX4" fmla="*/ 404813 w 721519"/>
                <a:gd name="connsiteY4" fmla="*/ 0 h 447675"/>
                <a:gd name="connsiteX5" fmla="*/ 547688 w 721519"/>
                <a:gd name="connsiteY5" fmla="*/ 97631 h 447675"/>
                <a:gd name="connsiteX6" fmla="*/ 661988 w 721519"/>
                <a:gd name="connsiteY6" fmla="*/ 40481 h 447675"/>
                <a:gd name="connsiteX7" fmla="*/ 721519 w 721519"/>
                <a:gd name="connsiteY7" fmla="*/ 119062 h 447675"/>
                <a:gd name="connsiteX8" fmla="*/ 640556 w 721519"/>
                <a:gd name="connsiteY8" fmla="*/ 254794 h 447675"/>
                <a:gd name="connsiteX9" fmla="*/ 616744 w 721519"/>
                <a:gd name="connsiteY9" fmla="*/ 245269 h 447675"/>
                <a:gd name="connsiteX10" fmla="*/ 526256 w 721519"/>
                <a:gd name="connsiteY10" fmla="*/ 361950 h 447675"/>
                <a:gd name="connsiteX11" fmla="*/ 531019 w 721519"/>
                <a:gd name="connsiteY11" fmla="*/ 428625 h 447675"/>
                <a:gd name="connsiteX12" fmla="*/ 521494 w 721519"/>
                <a:gd name="connsiteY12" fmla="*/ 447675 h 447675"/>
                <a:gd name="connsiteX13" fmla="*/ 414338 w 721519"/>
                <a:gd name="connsiteY13" fmla="*/ 411956 h 447675"/>
                <a:gd name="connsiteX14" fmla="*/ 283369 w 721519"/>
                <a:gd name="connsiteY14" fmla="*/ 390525 h 447675"/>
                <a:gd name="connsiteX15" fmla="*/ 130969 w 721519"/>
                <a:gd name="connsiteY15" fmla="*/ 400050 h 447675"/>
                <a:gd name="connsiteX16" fmla="*/ 126206 w 721519"/>
                <a:gd name="connsiteY16" fmla="*/ 257175 h 447675"/>
                <a:gd name="connsiteX17" fmla="*/ 0 w 721519"/>
                <a:gd name="connsiteY17" fmla="*/ 214312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1519" h="447675">
                  <a:moveTo>
                    <a:pt x="0" y="214312"/>
                  </a:moveTo>
                  <a:lnTo>
                    <a:pt x="42863" y="178594"/>
                  </a:lnTo>
                  <a:lnTo>
                    <a:pt x="66675" y="95250"/>
                  </a:lnTo>
                  <a:lnTo>
                    <a:pt x="235744" y="16669"/>
                  </a:lnTo>
                  <a:lnTo>
                    <a:pt x="404813" y="0"/>
                  </a:lnTo>
                  <a:lnTo>
                    <a:pt x="547688" y="97631"/>
                  </a:lnTo>
                  <a:lnTo>
                    <a:pt x="661988" y="40481"/>
                  </a:lnTo>
                  <a:lnTo>
                    <a:pt x="721519" y="119062"/>
                  </a:lnTo>
                  <a:lnTo>
                    <a:pt x="640556" y="254794"/>
                  </a:lnTo>
                  <a:lnTo>
                    <a:pt x="616744" y="245269"/>
                  </a:lnTo>
                  <a:lnTo>
                    <a:pt x="526256" y="361950"/>
                  </a:lnTo>
                  <a:lnTo>
                    <a:pt x="531019" y="428625"/>
                  </a:lnTo>
                  <a:lnTo>
                    <a:pt x="521494" y="447675"/>
                  </a:lnTo>
                  <a:lnTo>
                    <a:pt x="414338" y="411956"/>
                  </a:lnTo>
                  <a:lnTo>
                    <a:pt x="283369" y="390525"/>
                  </a:lnTo>
                  <a:lnTo>
                    <a:pt x="130969" y="400050"/>
                  </a:lnTo>
                  <a:lnTo>
                    <a:pt x="126206" y="257175"/>
                  </a:lnTo>
                  <a:lnTo>
                    <a:pt x="0" y="214312"/>
                  </a:lnTo>
                  <a:close/>
                </a:path>
              </a:pathLst>
            </a:custGeom>
            <a:gradFill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2" name="Полилиния 51"/>
            <p:cNvSpPr>
              <a:spLocks noChangeAspect="1"/>
            </p:cNvSpPr>
            <p:nvPr/>
          </p:nvSpPr>
          <p:spPr>
            <a:xfrm>
              <a:off x="3756371" y="4144029"/>
              <a:ext cx="762035" cy="529437"/>
            </a:xfrm>
            <a:custGeom>
              <a:avLst/>
              <a:gdLst>
                <a:gd name="connsiteX0" fmla="*/ 150018 w 819150"/>
                <a:gd name="connsiteY0" fmla="*/ 497681 h 569118"/>
                <a:gd name="connsiteX1" fmla="*/ 138112 w 819150"/>
                <a:gd name="connsiteY1" fmla="*/ 440531 h 569118"/>
                <a:gd name="connsiteX2" fmla="*/ 23812 w 819150"/>
                <a:gd name="connsiteY2" fmla="*/ 404812 h 569118"/>
                <a:gd name="connsiteX3" fmla="*/ 0 w 819150"/>
                <a:gd name="connsiteY3" fmla="*/ 240506 h 569118"/>
                <a:gd name="connsiteX4" fmla="*/ 190500 w 819150"/>
                <a:gd name="connsiteY4" fmla="*/ 171450 h 569118"/>
                <a:gd name="connsiteX5" fmla="*/ 271462 w 819150"/>
                <a:gd name="connsiteY5" fmla="*/ 176212 h 569118"/>
                <a:gd name="connsiteX6" fmla="*/ 309562 w 819150"/>
                <a:gd name="connsiteY6" fmla="*/ 21431 h 569118"/>
                <a:gd name="connsiteX7" fmla="*/ 383381 w 819150"/>
                <a:gd name="connsiteY7" fmla="*/ 85725 h 569118"/>
                <a:gd name="connsiteX8" fmla="*/ 445293 w 819150"/>
                <a:gd name="connsiteY8" fmla="*/ 0 h 569118"/>
                <a:gd name="connsiteX9" fmla="*/ 569118 w 819150"/>
                <a:gd name="connsiteY9" fmla="*/ 83343 h 569118"/>
                <a:gd name="connsiteX10" fmla="*/ 654843 w 819150"/>
                <a:gd name="connsiteY10" fmla="*/ 23812 h 569118"/>
                <a:gd name="connsiteX11" fmla="*/ 764381 w 819150"/>
                <a:gd name="connsiteY11" fmla="*/ 80962 h 569118"/>
                <a:gd name="connsiteX12" fmla="*/ 819150 w 819150"/>
                <a:gd name="connsiteY12" fmla="*/ 233362 h 569118"/>
                <a:gd name="connsiteX13" fmla="*/ 757237 w 819150"/>
                <a:gd name="connsiteY13" fmla="*/ 402431 h 569118"/>
                <a:gd name="connsiteX14" fmla="*/ 723900 w 819150"/>
                <a:gd name="connsiteY14" fmla="*/ 433387 h 569118"/>
                <a:gd name="connsiteX15" fmla="*/ 673893 w 819150"/>
                <a:gd name="connsiteY15" fmla="*/ 461962 h 569118"/>
                <a:gd name="connsiteX16" fmla="*/ 597693 w 819150"/>
                <a:gd name="connsiteY16" fmla="*/ 564356 h 569118"/>
                <a:gd name="connsiteX17" fmla="*/ 519112 w 819150"/>
                <a:gd name="connsiteY17" fmla="*/ 569118 h 569118"/>
                <a:gd name="connsiteX18" fmla="*/ 295275 w 819150"/>
                <a:gd name="connsiteY18" fmla="*/ 485775 h 569118"/>
                <a:gd name="connsiteX19" fmla="*/ 150018 w 819150"/>
                <a:gd name="connsiteY19" fmla="*/ 497681 h 56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9150" h="569118">
                  <a:moveTo>
                    <a:pt x="150018" y="497681"/>
                  </a:moveTo>
                  <a:lnTo>
                    <a:pt x="138112" y="440531"/>
                  </a:lnTo>
                  <a:lnTo>
                    <a:pt x="23812" y="404812"/>
                  </a:lnTo>
                  <a:lnTo>
                    <a:pt x="0" y="240506"/>
                  </a:lnTo>
                  <a:lnTo>
                    <a:pt x="190500" y="171450"/>
                  </a:lnTo>
                  <a:lnTo>
                    <a:pt x="271462" y="176212"/>
                  </a:lnTo>
                  <a:lnTo>
                    <a:pt x="309562" y="21431"/>
                  </a:lnTo>
                  <a:lnTo>
                    <a:pt x="383381" y="85725"/>
                  </a:lnTo>
                  <a:lnTo>
                    <a:pt x="445293" y="0"/>
                  </a:lnTo>
                  <a:lnTo>
                    <a:pt x="569118" y="83343"/>
                  </a:lnTo>
                  <a:lnTo>
                    <a:pt x="654843" y="23812"/>
                  </a:lnTo>
                  <a:lnTo>
                    <a:pt x="764381" y="80962"/>
                  </a:lnTo>
                  <a:lnTo>
                    <a:pt x="819150" y="233362"/>
                  </a:lnTo>
                  <a:lnTo>
                    <a:pt x="757237" y="402431"/>
                  </a:lnTo>
                  <a:lnTo>
                    <a:pt x="723900" y="433387"/>
                  </a:lnTo>
                  <a:lnTo>
                    <a:pt x="673893" y="461962"/>
                  </a:lnTo>
                  <a:lnTo>
                    <a:pt x="597693" y="564356"/>
                  </a:lnTo>
                  <a:lnTo>
                    <a:pt x="519112" y="569118"/>
                  </a:lnTo>
                  <a:lnTo>
                    <a:pt x="295275" y="485775"/>
                  </a:lnTo>
                  <a:lnTo>
                    <a:pt x="150018" y="497681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3" name="Полилиния 52"/>
            <p:cNvSpPr>
              <a:spLocks noChangeAspect="1"/>
            </p:cNvSpPr>
            <p:nvPr/>
          </p:nvSpPr>
          <p:spPr>
            <a:xfrm>
              <a:off x="5023476" y="4345613"/>
              <a:ext cx="533868" cy="578173"/>
            </a:xfrm>
            <a:custGeom>
              <a:avLst/>
              <a:gdLst>
                <a:gd name="connsiteX0" fmla="*/ 0 w 573881"/>
                <a:gd name="connsiteY0" fmla="*/ 254794 h 621507"/>
                <a:gd name="connsiteX1" fmla="*/ 64293 w 573881"/>
                <a:gd name="connsiteY1" fmla="*/ 283369 h 621507"/>
                <a:gd name="connsiteX2" fmla="*/ 119062 w 573881"/>
                <a:gd name="connsiteY2" fmla="*/ 395288 h 621507"/>
                <a:gd name="connsiteX3" fmla="*/ 121443 w 573881"/>
                <a:gd name="connsiteY3" fmla="*/ 469107 h 621507"/>
                <a:gd name="connsiteX4" fmla="*/ 140493 w 573881"/>
                <a:gd name="connsiteY4" fmla="*/ 528638 h 621507"/>
                <a:gd name="connsiteX5" fmla="*/ 207168 w 573881"/>
                <a:gd name="connsiteY5" fmla="*/ 621507 h 621507"/>
                <a:gd name="connsiteX6" fmla="*/ 340518 w 573881"/>
                <a:gd name="connsiteY6" fmla="*/ 559594 h 621507"/>
                <a:gd name="connsiteX7" fmla="*/ 307181 w 573881"/>
                <a:gd name="connsiteY7" fmla="*/ 545307 h 621507"/>
                <a:gd name="connsiteX8" fmla="*/ 311943 w 573881"/>
                <a:gd name="connsiteY8" fmla="*/ 476250 h 621507"/>
                <a:gd name="connsiteX9" fmla="*/ 452437 w 573881"/>
                <a:gd name="connsiteY9" fmla="*/ 288132 h 621507"/>
                <a:gd name="connsiteX10" fmla="*/ 559593 w 573881"/>
                <a:gd name="connsiteY10" fmla="*/ 245269 h 621507"/>
                <a:gd name="connsiteX11" fmla="*/ 573881 w 573881"/>
                <a:gd name="connsiteY11" fmla="*/ 97632 h 621507"/>
                <a:gd name="connsiteX12" fmla="*/ 502443 w 573881"/>
                <a:gd name="connsiteY12" fmla="*/ 38100 h 621507"/>
                <a:gd name="connsiteX13" fmla="*/ 378618 w 573881"/>
                <a:gd name="connsiteY13" fmla="*/ 54769 h 621507"/>
                <a:gd name="connsiteX14" fmla="*/ 266700 w 573881"/>
                <a:gd name="connsiteY14" fmla="*/ 47625 h 621507"/>
                <a:gd name="connsiteX15" fmla="*/ 223837 w 573881"/>
                <a:gd name="connsiteY15" fmla="*/ 61913 h 621507"/>
                <a:gd name="connsiteX16" fmla="*/ 114300 w 573881"/>
                <a:gd name="connsiteY16" fmla="*/ 0 h 621507"/>
                <a:gd name="connsiteX17" fmla="*/ 9525 w 573881"/>
                <a:gd name="connsiteY17" fmla="*/ 45244 h 621507"/>
                <a:gd name="connsiteX18" fmla="*/ 71437 w 573881"/>
                <a:gd name="connsiteY18" fmla="*/ 114300 h 621507"/>
                <a:gd name="connsiteX19" fmla="*/ 0 w 573881"/>
                <a:gd name="connsiteY19" fmla="*/ 254794 h 6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3881" h="621507">
                  <a:moveTo>
                    <a:pt x="0" y="254794"/>
                  </a:moveTo>
                  <a:lnTo>
                    <a:pt x="64293" y="283369"/>
                  </a:lnTo>
                  <a:lnTo>
                    <a:pt x="119062" y="395288"/>
                  </a:lnTo>
                  <a:cubicBezTo>
                    <a:pt x="119856" y="419894"/>
                    <a:pt x="120649" y="444501"/>
                    <a:pt x="121443" y="469107"/>
                  </a:cubicBezTo>
                  <a:lnTo>
                    <a:pt x="140493" y="528638"/>
                  </a:lnTo>
                  <a:lnTo>
                    <a:pt x="207168" y="621507"/>
                  </a:lnTo>
                  <a:lnTo>
                    <a:pt x="340518" y="559594"/>
                  </a:lnTo>
                  <a:lnTo>
                    <a:pt x="307181" y="545307"/>
                  </a:lnTo>
                  <a:lnTo>
                    <a:pt x="311943" y="476250"/>
                  </a:lnTo>
                  <a:lnTo>
                    <a:pt x="452437" y="288132"/>
                  </a:lnTo>
                  <a:lnTo>
                    <a:pt x="559593" y="245269"/>
                  </a:lnTo>
                  <a:lnTo>
                    <a:pt x="573881" y="97632"/>
                  </a:lnTo>
                  <a:lnTo>
                    <a:pt x="502443" y="38100"/>
                  </a:lnTo>
                  <a:lnTo>
                    <a:pt x="378618" y="54769"/>
                  </a:lnTo>
                  <a:lnTo>
                    <a:pt x="266700" y="47625"/>
                  </a:lnTo>
                  <a:lnTo>
                    <a:pt x="223837" y="61913"/>
                  </a:lnTo>
                  <a:lnTo>
                    <a:pt x="114300" y="0"/>
                  </a:lnTo>
                  <a:lnTo>
                    <a:pt x="9525" y="45244"/>
                  </a:lnTo>
                  <a:lnTo>
                    <a:pt x="71437" y="114300"/>
                  </a:lnTo>
                  <a:lnTo>
                    <a:pt x="0" y="254794"/>
                  </a:lnTo>
                  <a:close/>
                </a:path>
              </a:pathLst>
            </a:custGeom>
            <a:gradFill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4" name="Полилиния 53"/>
            <p:cNvSpPr>
              <a:spLocks noChangeAspect="1"/>
            </p:cNvSpPr>
            <p:nvPr/>
          </p:nvSpPr>
          <p:spPr>
            <a:xfrm>
              <a:off x="5311454" y="4507325"/>
              <a:ext cx="673427" cy="675641"/>
            </a:xfrm>
            <a:custGeom>
              <a:avLst/>
              <a:gdLst>
                <a:gd name="connsiteX0" fmla="*/ 228600 w 723900"/>
                <a:gd name="connsiteY0" fmla="*/ 726281 h 726281"/>
                <a:gd name="connsiteX1" fmla="*/ 130969 w 723900"/>
                <a:gd name="connsiteY1" fmla="*/ 642937 h 726281"/>
                <a:gd name="connsiteX2" fmla="*/ 173831 w 723900"/>
                <a:gd name="connsiteY2" fmla="*/ 557212 h 726281"/>
                <a:gd name="connsiteX3" fmla="*/ 150019 w 723900"/>
                <a:gd name="connsiteY3" fmla="*/ 461962 h 726281"/>
                <a:gd name="connsiteX4" fmla="*/ 0 w 723900"/>
                <a:gd name="connsiteY4" fmla="*/ 371475 h 726281"/>
                <a:gd name="connsiteX5" fmla="*/ 2381 w 723900"/>
                <a:gd name="connsiteY5" fmla="*/ 295275 h 726281"/>
                <a:gd name="connsiteX6" fmla="*/ 140494 w 723900"/>
                <a:gd name="connsiteY6" fmla="*/ 119062 h 726281"/>
                <a:gd name="connsiteX7" fmla="*/ 254794 w 723900"/>
                <a:gd name="connsiteY7" fmla="*/ 69056 h 726281"/>
                <a:gd name="connsiteX8" fmla="*/ 259556 w 723900"/>
                <a:gd name="connsiteY8" fmla="*/ 38100 h 726281"/>
                <a:gd name="connsiteX9" fmla="*/ 504825 w 723900"/>
                <a:gd name="connsiteY9" fmla="*/ 0 h 726281"/>
                <a:gd name="connsiteX10" fmla="*/ 702469 w 723900"/>
                <a:gd name="connsiteY10" fmla="*/ 76200 h 726281"/>
                <a:gd name="connsiteX11" fmla="*/ 723900 w 723900"/>
                <a:gd name="connsiteY11" fmla="*/ 159543 h 726281"/>
                <a:gd name="connsiteX12" fmla="*/ 711994 w 723900"/>
                <a:gd name="connsiteY12" fmla="*/ 295275 h 726281"/>
                <a:gd name="connsiteX13" fmla="*/ 671513 w 723900"/>
                <a:gd name="connsiteY13" fmla="*/ 419100 h 726281"/>
                <a:gd name="connsiteX14" fmla="*/ 633413 w 723900"/>
                <a:gd name="connsiteY14" fmla="*/ 504825 h 726281"/>
                <a:gd name="connsiteX15" fmla="*/ 461963 w 723900"/>
                <a:gd name="connsiteY15" fmla="*/ 588168 h 726281"/>
                <a:gd name="connsiteX16" fmla="*/ 247650 w 723900"/>
                <a:gd name="connsiteY16" fmla="*/ 619125 h 726281"/>
                <a:gd name="connsiteX17" fmla="*/ 228600 w 723900"/>
                <a:gd name="connsiteY17" fmla="*/ 726281 h 72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3900" h="726281">
                  <a:moveTo>
                    <a:pt x="228600" y="726281"/>
                  </a:moveTo>
                  <a:lnTo>
                    <a:pt x="130969" y="642937"/>
                  </a:lnTo>
                  <a:lnTo>
                    <a:pt x="173831" y="557212"/>
                  </a:lnTo>
                  <a:lnTo>
                    <a:pt x="150019" y="461962"/>
                  </a:lnTo>
                  <a:lnTo>
                    <a:pt x="0" y="371475"/>
                  </a:lnTo>
                  <a:cubicBezTo>
                    <a:pt x="794" y="346075"/>
                    <a:pt x="1587" y="320675"/>
                    <a:pt x="2381" y="295275"/>
                  </a:cubicBezTo>
                  <a:lnTo>
                    <a:pt x="140494" y="119062"/>
                  </a:lnTo>
                  <a:lnTo>
                    <a:pt x="254794" y="69056"/>
                  </a:lnTo>
                  <a:lnTo>
                    <a:pt x="259556" y="38100"/>
                  </a:lnTo>
                  <a:lnTo>
                    <a:pt x="504825" y="0"/>
                  </a:lnTo>
                  <a:lnTo>
                    <a:pt x="702469" y="76200"/>
                  </a:lnTo>
                  <a:lnTo>
                    <a:pt x="723900" y="159543"/>
                  </a:lnTo>
                  <a:lnTo>
                    <a:pt x="711994" y="295275"/>
                  </a:lnTo>
                  <a:lnTo>
                    <a:pt x="671513" y="419100"/>
                  </a:lnTo>
                  <a:lnTo>
                    <a:pt x="633413" y="504825"/>
                  </a:lnTo>
                  <a:lnTo>
                    <a:pt x="461963" y="588168"/>
                  </a:lnTo>
                  <a:lnTo>
                    <a:pt x="247650" y="619125"/>
                  </a:lnTo>
                  <a:lnTo>
                    <a:pt x="228600" y="726281"/>
                  </a:lnTo>
                  <a:close/>
                </a:path>
              </a:pathLst>
            </a:custGeom>
            <a:gradFill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5" name="Полилиния 54"/>
            <p:cNvSpPr>
              <a:spLocks noChangeAspect="1"/>
            </p:cNvSpPr>
            <p:nvPr/>
          </p:nvSpPr>
          <p:spPr>
            <a:xfrm>
              <a:off x="4254795" y="4547198"/>
              <a:ext cx="731022" cy="786403"/>
            </a:xfrm>
            <a:custGeom>
              <a:avLst/>
              <a:gdLst>
                <a:gd name="connsiteX0" fmla="*/ 95250 w 785812"/>
                <a:gd name="connsiteY0" fmla="*/ 545306 h 845344"/>
                <a:gd name="connsiteX1" fmla="*/ 0 w 785812"/>
                <a:gd name="connsiteY1" fmla="*/ 488156 h 845344"/>
                <a:gd name="connsiteX2" fmla="*/ 76200 w 785812"/>
                <a:gd name="connsiteY2" fmla="*/ 431006 h 845344"/>
                <a:gd name="connsiteX3" fmla="*/ 97631 w 785812"/>
                <a:gd name="connsiteY3" fmla="*/ 383381 h 845344"/>
                <a:gd name="connsiteX4" fmla="*/ 59531 w 785812"/>
                <a:gd name="connsiteY4" fmla="*/ 138113 h 845344"/>
                <a:gd name="connsiteX5" fmla="*/ 145256 w 785812"/>
                <a:gd name="connsiteY5" fmla="*/ 19050 h 845344"/>
                <a:gd name="connsiteX6" fmla="*/ 185737 w 785812"/>
                <a:gd name="connsiteY6" fmla="*/ 0 h 845344"/>
                <a:gd name="connsiteX7" fmla="*/ 311944 w 785812"/>
                <a:gd name="connsiteY7" fmla="*/ 50006 h 845344"/>
                <a:gd name="connsiteX8" fmla="*/ 311944 w 785812"/>
                <a:gd name="connsiteY8" fmla="*/ 166688 h 845344"/>
                <a:gd name="connsiteX9" fmla="*/ 316706 w 785812"/>
                <a:gd name="connsiteY9" fmla="*/ 183356 h 845344"/>
                <a:gd name="connsiteX10" fmla="*/ 464344 w 785812"/>
                <a:gd name="connsiteY10" fmla="*/ 178594 h 845344"/>
                <a:gd name="connsiteX11" fmla="*/ 600075 w 785812"/>
                <a:gd name="connsiteY11" fmla="*/ 202406 h 845344"/>
                <a:gd name="connsiteX12" fmla="*/ 707231 w 785812"/>
                <a:gd name="connsiteY12" fmla="*/ 238125 h 845344"/>
                <a:gd name="connsiteX13" fmla="*/ 595312 w 785812"/>
                <a:gd name="connsiteY13" fmla="*/ 304800 h 845344"/>
                <a:gd name="connsiteX14" fmla="*/ 611981 w 785812"/>
                <a:gd name="connsiteY14" fmla="*/ 426244 h 845344"/>
                <a:gd name="connsiteX15" fmla="*/ 731044 w 785812"/>
                <a:gd name="connsiteY15" fmla="*/ 652463 h 845344"/>
                <a:gd name="connsiteX16" fmla="*/ 785812 w 785812"/>
                <a:gd name="connsiteY16" fmla="*/ 845344 h 845344"/>
                <a:gd name="connsiteX17" fmla="*/ 711994 w 785812"/>
                <a:gd name="connsiteY17" fmla="*/ 804863 h 845344"/>
                <a:gd name="connsiteX18" fmla="*/ 588169 w 785812"/>
                <a:gd name="connsiteY18" fmla="*/ 845344 h 845344"/>
                <a:gd name="connsiteX19" fmla="*/ 561975 w 785812"/>
                <a:gd name="connsiteY19" fmla="*/ 709613 h 845344"/>
                <a:gd name="connsiteX20" fmla="*/ 485775 w 785812"/>
                <a:gd name="connsiteY20" fmla="*/ 700088 h 845344"/>
                <a:gd name="connsiteX21" fmla="*/ 419100 w 785812"/>
                <a:gd name="connsiteY21" fmla="*/ 621506 h 845344"/>
                <a:gd name="connsiteX22" fmla="*/ 292894 w 785812"/>
                <a:gd name="connsiteY22" fmla="*/ 552450 h 845344"/>
                <a:gd name="connsiteX23" fmla="*/ 183356 w 785812"/>
                <a:gd name="connsiteY23" fmla="*/ 497681 h 845344"/>
                <a:gd name="connsiteX24" fmla="*/ 95250 w 785812"/>
                <a:gd name="connsiteY24" fmla="*/ 545306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85812" h="845344">
                  <a:moveTo>
                    <a:pt x="95250" y="545306"/>
                  </a:moveTo>
                  <a:lnTo>
                    <a:pt x="0" y="488156"/>
                  </a:lnTo>
                  <a:lnTo>
                    <a:pt x="76200" y="431006"/>
                  </a:lnTo>
                  <a:lnTo>
                    <a:pt x="97631" y="383381"/>
                  </a:lnTo>
                  <a:lnTo>
                    <a:pt x="59531" y="138113"/>
                  </a:lnTo>
                  <a:lnTo>
                    <a:pt x="145256" y="19050"/>
                  </a:lnTo>
                  <a:lnTo>
                    <a:pt x="185737" y="0"/>
                  </a:lnTo>
                  <a:lnTo>
                    <a:pt x="311944" y="50006"/>
                  </a:lnTo>
                  <a:lnTo>
                    <a:pt x="311944" y="166688"/>
                  </a:lnTo>
                  <a:lnTo>
                    <a:pt x="316706" y="183356"/>
                  </a:lnTo>
                  <a:lnTo>
                    <a:pt x="464344" y="178594"/>
                  </a:lnTo>
                  <a:lnTo>
                    <a:pt x="600075" y="202406"/>
                  </a:lnTo>
                  <a:lnTo>
                    <a:pt x="707231" y="238125"/>
                  </a:lnTo>
                  <a:lnTo>
                    <a:pt x="595312" y="304800"/>
                  </a:lnTo>
                  <a:lnTo>
                    <a:pt x="611981" y="426244"/>
                  </a:lnTo>
                  <a:lnTo>
                    <a:pt x="731044" y="652463"/>
                  </a:lnTo>
                  <a:lnTo>
                    <a:pt x="785812" y="845344"/>
                  </a:lnTo>
                  <a:lnTo>
                    <a:pt x="711994" y="804863"/>
                  </a:lnTo>
                  <a:lnTo>
                    <a:pt x="588169" y="845344"/>
                  </a:lnTo>
                  <a:lnTo>
                    <a:pt x="561975" y="709613"/>
                  </a:lnTo>
                  <a:lnTo>
                    <a:pt x="485775" y="700088"/>
                  </a:lnTo>
                  <a:lnTo>
                    <a:pt x="419100" y="621506"/>
                  </a:lnTo>
                  <a:lnTo>
                    <a:pt x="292894" y="552450"/>
                  </a:lnTo>
                  <a:lnTo>
                    <a:pt x="183356" y="497681"/>
                  </a:lnTo>
                  <a:lnTo>
                    <a:pt x="95250" y="545306"/>
                  </a:lnTo>
                  <a:close/>
                </a:path>
              </a:pathLst>
            </a:custGeom>
            <a:gradFill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6" name="Полилиния 55"/>
            <p:cNvSpPr>
              <a:spLocks noChangeAspect="1"/>
            </p:cNvSpPr>
            <p:nvPr/>
          </p:nvSpPr>
          <p:spPr>
            <a:xfrm>
              <a:off x="4808599" y="4575996"/>
              <a:ext cx="719947" cy="866151"/>
            </a:xfrm>
            <a:custGeom>
              <a:avLst/>
              <a:gdLst>
                <a:gd name="connsiteX0" fmla="*/ 388144 w 773907"/>
                <a:gd name="connsiteY0" fmla="*/ 931069 h 931069"/>
                <a:gd name="connsiteX1" fmla="*/ 180975 w 773907"/>
                <a:gd name="connsiteY1" fmla="*/ 816769 h 931069"/>
                <a:gd name="connsiteX2" fmla="*/ 138113 w 773907"/>
                <a:gd name="connsiteY2" fmla="*/ 607219 h 931069"/>
                <a:gd name="connsiteX3" fmla="*/ 19050 w 773907"/>
                <a:gd name="connsiteY3" fmla="*/ 397669 h 931069"/>
                <a:gd name="connsiteX4" fmla="*/ 0 w 773907"/>
                <a:gd name="connsiteY4" fmla="*/ 266700 h 931069"/>
                <a:gd name="connsiteX5" fmla="*/ 109538 w 773907"/>
                <a:gd name="connsiteY5" fmla="*/ 209550 h 931069"/>
                <a:gd name="connsiteX6" fmla="*/ 114300 w 773907"/>
                <a:gd name="connsiteY6" fmla="*/ 119063 h 931069"/>
                <a:gd name="connsiteX7" fmla="*/ 202407 w 773907"/>
                <a:gd name="connsiteY7" fmla="*/ 0 h 931069"/>
                <a:gd name="connsiteX8" fmla="*/ 302419 w 773907"/>
                <a:gd name="connsiteY8" fmla="*/ 40482 h 931069"/>
                <a:gd name="connsiteX9" fmla="*/ 345282 w 773907"/>
                <a:gd name="connsiteY9" fmla="*/ 140494 h 931069"/>
                <a:gd name="connsiteX10" fmla="*/ 352425 w 773907"/>
                <a:gd name="connsiteY10" fmla="*/ 228600 h 931069"/>
                <a:gd name="connsiteX11" fmla="*/ 373857 w 773907"/>
                <a:gd name="connsiteY11" fmla="*/ 276225 h 931069"/>
                <a:gd name="connsiteX12" fmla="*/ 440532 w 773907"/>
                <a:gd name="connsiteY12" fmla="*/ 371475 h 931069"/>
                <a:gd name="connsiteX13" fmla="*/ 578644 w 773907"/>
                <a:gd name="connsiteY13" fmla="*/ 311944 h 931069"/>
                <a:gd name="connsiteX14" fmla="*/ 690563 w 773907"/>
                <a:gd name="connsiteY14" fmla="*/ 390525 h 931069"/>
                <a:gd name="connsiteX15" fmla="*/ 711994 w 773907"/>
                <a:gd name="connsiteY15" fmla="*/ 481013 h 931069"/>
                <a:gd name="connsiteX16" fmla="*/ 673894 w 773907"/>
                <a:gd name="connsiteY16" fmla="*/ 566738 h 931069"/>
                <a:gd name="connsiteX17" fmla="*/ 773907 w 773907"/>
                <a:gd name="connsiteY17" fmla="*/ 650082 h 931069"/>
                <a:gd name="connsiteX18" fmla="*/ 769144 w 773907"/>
                <a:gd name="connsiteY18" fmla="*/ 707232 h 931069"/>
                <a:gd name="connsiteX19" fmla="*/ 578644 w 773907"/>
                <a:gd name="connsiteY19" fmla="*/ 628650 h 931069"/>
                <a:gd name="connsiteX20" fmla="*/ 445294 w 773907"/>
                <a:gd name="connsiteY20" fmla="*/ 492919 h 931069"/>
                <a:gd name="connsiteX21" fmla="*/ 392907 w 773907"/>
                <a:gd name="connsiteY21" fmla="*/ 661988 h 931069"/>
                <a:gd name="connsiteX22" fmla="*/ 388144 w 773907"/>
                <a:gd name="connsiteY22" fmla="*/ 931069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3907" h="931069">
                  <a:moveTo>
                    <a:pt x="388144" y="931069"/>
                  </a:moveTo>
                  <a:lnTo>
                    <a:pt x="180975" y="816769"/>
                  </a:lnTo>
                  <a:lnTo>
                    <a:pt x="138113" y="607219"/>
                  </a:lnTo>
                  <a:lnTo>
                    <a:pt x="19050" y="397669"/>
                  </a:lnTo>
                  <a:lnTo>
                    <a:pt x="0" y="266700"/>
                  </a:lnTo>
                  <a:lnTo>
                    <a:pt x="109538" y="209550"/>
                  </a:lnTo>
                  <a:lnTo>
                    <a:pt x="114300" y="119063"/>
                  </a:lnTo>
                  <a:lnTo>
                    <a:pt x="202407" y="0"/>
                  </a:lnTo>
                  <a:lnTo>
                    <a:pt x="302419" y="40482"/>
                  </a:lnTo>
                  <a:lnTo>
                    <a:pt x="345282" y="140494"/>
                  </a:lnTo>
                  <a:lnTo>
                    <a:pt x="352425" y="228600"/>
                  </a:lnTo>
                  <a:lnTo>
                    <a:pt x="373857" y="276225"/>
                  </a:lnTo>
                  <a:lnTo>
                    <a:pt x="440532" y="371475"/>
                  </a:lnTo>
                  <a:lnTo>
                    <a:pt x="578644" y="311944"/>
                  </a:lnTo>
                  <a:lnTo>
                    <a:pt x="690563" y="390525"/>
                  </a:lnTo>
                  <a:lnTo>
                    <a:pt x="711994" y="481013"/>
                  </a:lnTo>
                  <a:lnTo>
                    <a:pt x="673894" y="566738"/>
                  </a:lnTo>
                  <a:lnTo>
                    <a:pt x="773907" y="650082"/>
                  </a:lnTo>
                  <a:lnTo>
                    <a:pt x="769144" y="707232"/>
                  </a:lnTo>
                  <a:lnTo>
                    <a:pt x="578644" y="628650"/>
                  </a:lnTo>
                  <a:lnTo>
                    <a:pt x="445294" y="492919"/>
                  </a:lnTo>
                  <a:lnTo>
                    <a:pt x="392907" y="661988"/>
                  </a:lnTo>
                  <a:cubicBezTo>
                    <a:pt x="391319" y="752475"/>
                    <a:pt x="389732" y="842963"/>
                    <a:pt x="388144" y="931069"/>
                  </a:cubicBezTo>
                  <a:close/>
                </a:path>
              </a:pathLst>
            </a:custGeom>
            <a:gradFill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7" name="Полилиния 56"/>
            <p:cNvSpPr>
              <a:spLocks noChangeAspect="1"/>
            </p:cNvSpPr>
            <p:nvPr/>
          </p:nvSpPr>
          <p:spPr>
            <a:xfrm>
              <a:off x="5112085" y="5036761"/>
              <a:ext cx="664566" cy="1043368"/>
            </a:xfrm>
            <a:custGeom>
              <a:avLst/>
              <a:gdLst>
                <a:gd name="connsiteX0" fmla="*/ 447675 w 714375"/>
                <a:gd name="connsiteY0" fmla="*/ 209550 h 1121569"/>
                <a:gd name="connsiteX1" fmla="*/ 419100 w 714375"/>
                <a:gd name="connsiteY1" fmla="*/ 361950 h 1121569"/>
                <a:gd name="connsiteX2" fmla="*/ 607218 w 714375"/>
                <a:gd name="connsiteY2" fmla="*/ 731044 h 1121569"/>
                <a:gd name="connsiteX3" fmla="*/ 714375 w 714375"/>
                <a:gd name="connsiteY3" fmla="*/ 831057 h 1121569"/>
                <a:gd name="connsiteX4" fmla="*/ 704850 w 714375"/>
                <a:gd name="connsiteY4" fmla="*/ 938213 h 1121569"/>
                <a:gd name="connsiteX5" fmla="*/ 626268 w 714375"/>
                <a:gd name="connsiteY5" fmla="*/ 1009650 h 1121569"/>
                <a:gd name="connsiteX6" fmla="*/ 611981 w 714375"/>
                <a:gd name="connsiteY6" fmla="*/ 1121569 h 1121569"/>
                <a:gd name="connsiteX7" fmla="*/ 440531 w 714375"/>
                <a:gd name="connsiteY7" fmla="*/ 1031082 h 1121569"/>
                <a:gd name="connsiteX8" fmla="*/ 197643 w 714375"/>
                <a:gd name="connsiteY8" fmla="*/ 1007269 h 1121569"/>
                <a:gd name="connsiteX9" fmla="*/ 221456 w 714375"/>
                <a:gd name="connsiteY9" fmla="*/ 940594 h 1121569"/>
                <a:gd name="connsiteX10" fmla="*/ 0 w 714375"/>
                <a:gd name="connsiteY10" fmla="*/ 878682 h 1121569"/>
                <a:gd name="connsiteX11" fmla="*/ 50006 w 714375"/>
                <a:gd name="connsiteY11" fmla="*/ 740569 h 1121569"/>
                <a:gd name="connsiteX12" fmla="*/ 64293 w 714375"/>
                <a:gd name="connsiteY12" fmla="*/ 428625 h 1121569"/>
                <a:gd name="connsiteX13" fmla="*/ 76200 w 714375"/>
                <a:gd name="connsiteY13" fmla="*/ 147638 h 1121569"/>
                <a:gd name="connsiteX14" fmla="*/ 121443 w 714375"/>
                <a:gd name="connsiteY14" fmla="*/ 0 h 1121569"/>
                <a:gd name="connsiteX15" fmla="*/ 252412 w 714375"/>
                <a:gd name="connsiteY15" fmla="*/ 128588 h 1121569"/>
                <a:gd name="connsiteX16" fmla="*/ 447675 w 714375"/>
                <a:gd name="connsiteY16" fmla="*/ 209550 h 112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4375" h="1121569">
                  <a:moveTo>
                    <a:pt x="447675" y="209550"/>
                  </a:moveTo>
                  <a:lnTo>
                    <a:pt x="419100" y="361950"/>
                  </a:lnTo>
                  <a:lnTo>
                    <a:pt x="607218" y="731044"/>
                  </a:lnTo>
                  <a:lnTo>
                    <a:pt x="714375" y="831057"/>
                  </a:lnTo>
                  <a:lnTo>
                    <a:pt x="704850" y="938213"/>
                  </a:lnTo>
                  <a:lnTo>
                    <a:pt x="626268" y="1009650"/>
                  </a:lnTo>
                  <a:lnTo>
                    <a:pt x="611981" y="1121569"/>
                  </a:lnTo>
                  <a:lnTo>
                    <a:pt x="440531" y="1031082"/>
                  </a:lnTo>
                  <a:lnTo>
                    <a:pt x="197643" y="1007269"/>
                  </a:lnTo>
                  <a:lnTo>
                    <a:pt x="221456" y="940594"/>
                  </a:lnTo>
                  <a:lnTo>
                    <a:pt x="0" y="878682"/>
                  </a:lnTo>
                  <a:lnTo>
                    <a:pt x="50006" y="740569"/>
                  </a:lnTo>
                  <a:lnTo>
                    <a:pt x="64293" y="428625"/>
                  </a:lnTo>
                  <a:lnTo>
                    <a:pt x="76200" y="147638"/>
                  </a:lnTo>
                  <a:lnTo>
                    <a:pt x="121443" y="0"/>
                  </a:lnTo>
                  <a:lnTo>
                    <a:pt x="252412" y="128588"/>
                  </a:lnTo>
                  <a:lnTo>
                    <a:pt x="447675" y="209550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8" name="Полилиния 57"/>
            <p:cNvSpPr>
              <a:spLocks noChangeAspect="1"/>
            </p:cNvSpPr>
            <p:nvPr/>
          </p:nvSpPr>
          <p:spPr>
            <a:xfrm>
              <a:off x="4400999" y="5293727"/>
              <a:ext cx="768681" cy="640199"/>
            </a:xfrm>
            <a:custGeom>
              <a:avLst/>
              <a:gdLst>
                <a:gd name="connsiteX0" fmla="*/ 47625 w 826294"/>
                <a:gd name="connsiteY0" fmla="*/ 330994 h 688182"/>
                <a:gd name="connsiteX1" fmla="*/ 0 w 826294"/>
                <a:gd name="connsiteY1" fmla="*/ 107157 h 688182"/>
                <a:gd name="connsiteX2" fmla="*/ 259557 w 826294"/>
                <a:gd name="connsiteY2" fmla="*/ 123825 h 688182"/>
                <a:gd name="connsiteX3" fmla="*/ 428625 w 826294"/>
                <a:gd name="connsiteY3" fmla="*/ 40482 h 688182"/>
                <a:gd name="connsiteX4" fmla="*/ 559594 w 826294"/>
                <a:gd name="connsiteY4" fmla="*/ 0 h 688182"/>
                <a:gd name="connsiteX5" fmla="*/ 826294 w 826294"/>
                <a:gd name="connsiteY5" fmla="*/ 154782 h 688182"/>
                <a:gd name="connsiteX6" fmla="*/ 812007 w 826294"/>
                <a:gd name="connsiteY6" fmla="*/ 466725 h 688182"/>
                <a:gd name="connsiteX7" fmla="*/ 731044 w 826294"/>
                <a:gd name="connsiteY7" fmla="*/ 678657 h 688182"/>
                <a:gd name="connsiteX8" fmla="*/ 428625 w 826294"/>
                <a:gd name="connsiteY8" fmla="*/ 688182 h 688182"/>
                <a:gd name="connsiteX9" fmla="*/ 411957 w 826294"/>
                <a:gd name="connsiteY9" fmla="*/ 592932 h 688182"/>
                <a:gd name="connsiteX10" fmla="*/ 304800 w 826294"/>
                <a:gd name="connsiteY10" fmla="*/ 569119 h 688182"/>
                <a:gd name="connsiteX11" fmla="*/ 188119 w 826294"/>
                <a:gd name="connsiteY11" fmla="*/ 523875 h 688182"/>
                <a:gd name="connsiteX12" fmla="*/ 47625 w 826294"/>
                <a:gd name="connsiteY12" fmla="*/ 330994 h 688182"/>
                <a:gd name="connsiteX0" fmla="*/ 83342 w 826294"/>
                <a:gd name="connsiteY0" fmla="*/ 316721 h 688182"/>
                <a:gd name="connsiteX1" fmla="*/ 0 w 826294"/>
                <a:gd name="connsiteY1" fmla="*/ 107157 h 688182"/>
                <a:gd name="connsiteX2" fmla="*/ 259557 w 826294"/>
                <a:gd name="connsiteY2" fmla="*/ 123825 h 688182"/>
                <a:gd name="connsiteX3" fmla="*/ 428625 w 826294"/>
                <a:gd name="connsiteY3" fmla="*/ 40482 h 688182"/>
                <a:gd name="connsiteX4" fmla="*/ 559594 w 826294"/>
                <a:gd name="connsiteY4" fmla="*/ 0 h 688182"/>
                <a:gd name="connsiteX5" fmla="*/ 826294 w 826294"/>
                <a:gd name="connsiteY5" fmla="*/ 154782 h 688182"/>
                <a:gd name="connsiteX6" fmla="*/ 812007 w 826294"/>
                <a:gd name="connsiteY6" fmla="*/ 466725 h 688182"/>
                <a:gd name="connsiteX7" fmla="*/ 731044 w 826294"/>
                <a:gd name="connsiteY7" fmla="*/ 678657 h 688182"/>
                <a:gd name="connsiteX8" fmla="*/ 428625 w 826294"/>
                <a:gd name="connsiteY8" fmla="*/ 688182 h 688182"/>
                <a:gd name="connsiteX9" fmla="*/ 411957 w 826294"/>
                <a:gd name="connsiteY9" fmla="*/ 592932 h 688182"/>
                <a:gd name="connsiteX10" fmla="*/ 304800 w 826294"/>
                <a:gd name="connsiteY10" fmla="*/ 569119 h 688182"/>
                <a:gd name="connsiteX11" fmla="*/ 188119 w 826294"/>
                <a:gd name="connsiteY11" fmla="*/ 523875 h 688182"/>
                <a:gd name="connsiteX12" fmla="*/ 83342 w 826294"/>
                <a:gd name="connsiteY12" fmla="*/ 316721 h 68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6294" h="688182">
                  <a:moveTo>
                    <a:pt x="83342" y="316721"/>
                  </a:moveTo>
                  <a:lnTo>
                    <a:pt x="0" y="107157"/>
                  </a:lnTo>
                  <a:lnTo>
                    <a:pt x="259557" y="123825"/>
                  </a:lnTo>
                  <a:lnTo>
                    <a:pt x="428625" y="40482"/>
                  </a:lnTo>
                  <a:lnTo>
                    <a:pt x="559594" y="0"/>
                  </a:lnTo>
                  <a:lnTo>
                    <a:pt x="826294" y="154782"/>
                  </a:lnTo>
                  <a:lnTo>
                    <a:pt x="812007" y="466725"/>
                  </a:lnTo>
                  <a:lnTo>
                    <a:pt x="731044" y="678657"/>
                  </a:lnTo>
                  <a:lnTo>
                    <a:pt x="428625" y="688182"/>
                  </a:lnTo>
                  <a:lnTo>
                    <a:pt x="411957" y="592932"/>
                  </a:lnTo>
                  <a:lnTo>
                    <a:pt x="304800" y="569119"/>
                  </a:lnTo>
                  <a:lnTo>
                    <a:pt x="188119" y="523875"/>
                  </a:lnTo>
                  <a:lnTo>
                    <a:pt x="83342" y="316721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9" name="Полилиния 58"/>
            <p:cNvSpPr>
              <a:spLocks noChangeAspect="1"/>
            </p:cNvSpPr>
            <p:nvPr/>
          </p:nvSpPr>
          <p:spPr>
            <a:xfrm>
              <a:off x="4801954" y="5849747"/>
              <a:ext cx="779757" cy="644629"/>
            </a:xfrm>
            <a:custGeom>
              <a:avLst/>
              <a:gdLst>
                <a:gd name="connsiteX0" fmla="*/ 0 w 838200"/>
                <a:gd name="connsiteY0" fmla="*/ 90488 h 692944"/>
                <a:gd name="connsiteX1" fmla="*/ 11906 w 838200"/>
                <a:gd name="connsiteY1" fmla="*/ 280988 h 692944"/>
                <a:gd name="connsiteX2" fmla="*/ 230981 w 838200"/>
                <a:gd name="connsiteY2" fmla="*/ 285750 h 692944"/>
                <a:gd name="connsiteX3" fmla="*/ 280987 w 838200"/>
                <a:gd name="connsiteY3" fmla="*/ 447675 h 692944"/>
                <a:gd name="connsiteX4" fmla="*/ 314325 w 838200"/>
                <a:gd name="connsiteY4" fmla="*/ 573881 h 692944"/>
                <a:gd name="connsiteX5" fmla="*/ 369093 w 838200"/>
                <a:gd name="connsiteY5" fmla="*/ 666750 h 692944"/>
                <a:gd name="connsiteX6" fmla="*/ 466725 w 838200"/>
                <a:gd name="connsiteY6" fmla="*/ 692944 h 692944"/>
                <a:gd name="connsiteX7" fmla="*/ 573881 w 838200"/>
                <a:gd name="connsiteY7" fmla="*/ 678656 h 692944"/>
                <a:gd name="connsiteX8" fmla="*/ 719137 w 838200"/>
                <a:gd name="connsiteY8" fmla="*/ 631031 h 692944"/>
                <a:gd name="connsiteX9" fmla="*/ 816768 w 838200"/>
                <a:gd name="connsiteY9" fmla="*/ 511969 h 692944"/>
                <a:gd name="connsiteX10" fmla="*/ 819150 w 838200"/>
                <a:gd name="connsiteY10" fmla="*/ 350044 h 692944"/>
                <a:gd name="connsiteX11" fmla="*/ 838200 w 838200"/>
                <a:gd name="connsiteY11" fmla="*/ 195263 h 692944"/>
                <a:gd name="connsiteX12" fmla="*/ 769143 w 838200"/>
                <a:gd name="connsiteY12" fmla="*/ 154781 h 692944"/>
                <a:gd name="connsiteX13" fmla="*/ 528637 w 838200"/>
                <a:gd name="connsiteY13" fmla="*/ 128588 h 692944"/>
                <a:gd name="connsiteX14" fmla="*/ 552450 w 838200"/>
                <a:gd name="connsiteY14" fmla="*/ 59531 h 692944"/>
                <a:gd name="connsiteX15" fmla="*/ 328612 w 838200"/>
                <a:gd name="connsiteY15" fmla="*/ 0 h 692944"/>
                <a:gd name="connsiteX16" fmla="*/ 302418 w 838200"/>
                <a:gd name="connsiteY16" fmla="*/ 80963 h 692944"/>
                <a:gd name="connsiteX17" fmla="*/ 0 w 838200"/>
                <a:gd name="connsiteY17" fmla="*/ 90488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200" h="692944">
                  <a:moveTo>
                    <a:pt x="0" y="90488"/>
                  </a:moveTo>
                  <a:lnTo>
                    <a:pt x="11906" y="280988"/>
                  </a:lnTo>
                  <a:lnTo>
                    <a:pt x="230981" y="285750"/>
                  </a:lnTo>
                  <a:lnTo>
                    <a:pt x="280987" y="447675"/>
                  </a:lnTo>
                  <a:lnTo>
                    <a:pt x="314325" y="573881"/>
                  </a:lnTo>
                  <a:lnTo>
                    <a:pt x="369093" y="666750"/>
                  </a:lnTo>
                  <a:lnTo>
                    <a:pt x="466725" y="692944"/>
                  </a:lnTo>
                  <a:lnTo>
                    <a:pt x="573881" y="678656"/>
                  </a:lnTo>
                  <a:lnTo>
                    <a:pt x="719137" y="631031"/>
                  </a:lnTo>
                  <a:lnTo>
                    <a:pt x="816768" y="511969"/>
                  </a:lnTo>
                  <a:lnTo>
                    <a:pt x="819150" y="350044"/>
                  </a:lnTo>
                  <a:lnTo>
                    <a:pt x="838200" y="195263"/>
                  </a:lnTo>
                  <a:lnTo>
                    <a:pt x="769143" y="154781"/>
                  </a:lnTo>
                  <a:lnTo>
                    <a:pt x="528637" y="128588"/>
                  </a:lnTo>
                  <a:lnTo>
                    <a:pt x="552450" y="59531"/>
                  </a:lnTo>
                  <a:lnTo>
                    <a:pt x="328612" y="0"/>
                  </a:lnTo>
                  <a:lnTo>
                    <a:pt x="302418" y="80963"/>
                  </a:lnTo>
                  <a:lnTo>
                    <a:pt x="0" y="90488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0" name="Полилиния 59"/>
            <p:cNvSpPr>
              <a:spLocks noChangeAspect="1"/>
            </p:cNvSpPr>
            <p:nvPr/>
          </p:nvSpPr>
          <p:spPr>
            <a:xfrm>
              <a:off x="5318100" y="6337095"/>
              <a:ext cx="400954" cy="420892"/>
            </a:xfrm>
            <a:custGeom>
              <a:avLst/>
              <a:gdLst>
                <a:gd name="connsiteX0" fmla="*/ 0 w 431006"/>
                <a:gd name="connsiteY0" fmla="*/ 154781 h 452438"/>
                <a:gd name="connsiteX1" fmla="*/ 64294 w 431006"/>
                <a:gd name="connsiteY1" fmla="*/ 254794 h 452438"/>
                <a:gd name="connsiteX2" fmla="*/ 73819 w 431006"/>
                <a:gd name="connsiteY2" fmla="*/ 330994 h 452438"/>
                <a:gd name="connsiteX3" fmla="*/ 57150 w 431006"/>
                <a:gd name="connsiteY3" fmla="*/ 397669 h 452438"/>
                <a:gd name="connsiteX4" fmla="*/ 285750 w 431006"/>
                <a:gd name="connsiteY4" fmla="*/ 438150 h 452438"/>
                <a:gd name="connsiteX5" fmla="*/ 357187 w 431006"/>
                <a:gd name="connsiteY5" fmla="*/ 452438 h 452438"/>
                <a:gd name="connsiteX6" fmla="*/ 409575 w 431006"/>
                <a:gd name="connsiteY6" fmla="*/ 359569 h 452438"/>
                <a:gd name="connsiteX7" fmla="*/ 431006 w 431006"/>
                <a:gd name="connsiteY7" fmla="*/ 190500 h 452438"/>
                <a:gd name="connsiteX8" fmla="*/ 347662 w 431006"/>
                <a:gd name="connsiteY8" fmla="*/ 164306 h 452438"/>
                <a:gd name="connsiteX9" fmla="*/ 330994 w 431006"/>
                <a:gd name="connsiteY9" fmla="*/ 0 h 452438"/>
                <a:gd name="connsiteX10" fmla="*/ 250031 w 431006"/>
                <a:gd name="connsiteY10" fmla="*/ 4763 h 452438"/>
                <a:gd name="connsiteX11" fmla="*/ 169069 w 431006"/>
                <a:gd name="connsiteY11" fmla="*/ 107156 h 452438"/>
                <a:gd name="connsiteX12" fmla="*/ 0 w 431006"/>
                <a:gd name="connsiteY12" fmla="*/ 154781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06" h="452438">
                  <a:moveTo>
                    <a:pt x="0" y="154781"/>
                  </a:moveTo>
                  <a:lnTo>
                    <a:pt x="64294" y="254794"/>
                  </a:lnTo>
                  <a:lnTo>
                    <a:pt x="73819" y="330994"/>
                  </a:lnTo>
                  <a:lnTo>
                    <a:pt x="57150" y="397669"/>
                  </a:lnTo>
                  <a:lnTo>
                    <a:pt x="285750" y="438150"/>
                  </a:lnTo>
                  <a:lnTo>
                    <a:pt x="357187" y="452438"/>
                  </a:lnTo>
                  <a:lnTo>
                    <a:pt x="409575" y="359569"/>
                  </a:lnTo>
                  <a:lnTo>
                    <a:pt x="431006" y="190500"/>
                  </a:lnTo>
                  <a:lnTo>
                    <a:pt x="347662" y="164306"/>
                  </a:lnTo>
                  <a:lnTo>
                    <a:pt x="330994" y="0"/>
                  </a:lnTo>
                  <a:lnTo>
                    <a:pt x="250031" y="4763"/>
                  </a:lnTo>
                  <a:lnTo>
                    <a:pt x="169069" y="107156"/>
                  </a:lnTo>
                  <a:lnTo>
                    <a:pt x="0" y="15478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1" name="Полилиния 60"/>
            <p:cNvSpPr>
              <a:spLocks noChangeAspect="1"/>
            </p:cNvSpPr>
            <p:nvPr/>
          </p:nvSpPr>
          <p:spPr>
            <a:xfrm>
              <a:off x="4150680" y="4999103"/>
              <a:ext cx="649059" cy="613615"/>
            </a:xfrm>
            <a:custGeom>
              <a:avLst/>
              <a:gdLst>
                <a:gd name="connsiteX0" fmla="*/ 152400 w 697706"/>
                <a:gd name="connsiteY0" fmla="*/ 659606 h 659606"/>
                <a:gd name="connsiteX1" fmla="*/ 0 w 697706"/>
                <a:gd name="connsiteY1" fmla="*/ 559594 h 659606"/>
                <a:gd name="connsiteX2" fmla="*/ 40481 w 697706"/>
                <a:gd name="connsiteY2" fmla="*/ 252413 h 659606"/>
                <a:gd name="connsiteX3" fmla="*/ 85725 w 697706"/>
                <a:gd name="connsiteY3" fmla="*/ 180975 h 659606"/>
                <a:gd name="connsiteX4" fmla="*/ 90488 w 697706"/>
                <a:gd name="connsiteY4" fmla="*/ 121444 h 659606"/>
                <a:gd name="connsiteX5" fmla="*/ 66675 w 697706"/>
                <a:gd name="connsiteY5" fmla="*/ 9525 h 659606"/>
                <a:gd name="connsiteX6" fmla="*/ 119063 w 697706"/>
                <a:gd name="connsiteY6" fmla="*/ 0 h 659606"/>
                <a:gd name="connsiteX7" fmla="*/ 204788 w 697706"/>
                <a:gd name="connsiteY7" fmla="*/ 57150 h 659606"/>
                <a:gd name="connsiteX8" fmla="*/ 297656 w 697706"/>
                <a:gd name="connsiteY8" fmla="*/ 11906 h 659606"/>
                <a:gd name="connsiteX9" fmla="*/ 523875 w 697706"/>
                <a:gd name="connsiteY9" fmla="*/ 130969 h 659606"/>
                <a:gd name="connsiteX10" fmla="*/ 595313 w 697706"/>
                <a:gd name="connsiteY10" fmla="*/ 214313 h 659606"/>
                <a:gd name="connsiteX11" fmla="*/ 678656 w 697706"/>
                <a:gd name="connsiteY11" fmla="*/ 226219 h 659606"/>
                <a:gd name="connsiteX12" fmla="*/ 697706 w 697706"/>
                <a:gd name="connsiteY12" fmla="*/ 357188 h 659606"/>
                <a:gd name="connsiteX13" fmla="*/ 526256 w 697706"/>
                <a:gd name="connsiteY13" fmla="*/ 440531 h 659606"/>
                <a:gd name="connsiteX14" fmla="*/ 273844 w 697706"/>
                <a:gd name="connsiteY14" fmla="*/ 423863 h 659606"/>
                <a:gd name="connsiteX15" fmla="*/ 352425 w 697706"/>
                <a:gd name="connsiteY15" fmla="*/ 628650 h 659606"/>
                <a:gd name="connsiteX16" fmla="*/ 235744 w 697706"/>
                <a:gd name="connsiteY16" fmla="*/ 626269 h 659606"/>
                <a:gd name="connsiteX17" fmla="*/ 152400 w 697706"/>
                <a:gd name="connsiteY17" fmla="*/ 659606 h 65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7706" h="659606">
                  <a:moveTo>
                    <a:pt x="152400" y="659606"/>
                  </a:moveTo>
                  <a:lnTo>
                    <a:pt x="0" y="559594"/>
                  </a:lnTo>
                  <a:lnTo>
                    <a:pt x="40481" y="252413"/>
                  </a:lnTo>
                  <a:lnTo>
                    <a:pt x="85725" y="180975"/>
                  </a:lnTo>
                  <a:lnTo>
                    <a:pt x="90488" y="121444"/>
                  </a:lnTo>
                  <a:lnTo>
                    <a:pt x="66675" y="9525"/>
                  </a:lnTo>
                  <a:lnTo>
                    <a:pt x="119063" y="0"/>
                  </a:lnTo>
                  <a:lnTo>
                    <a:pt x="204788" y="57150"/>
                  </a:lnTo>
                  <a:lnTo>
                    <a:pt x="297656" y="11906"/>
                  </a:lnTo>
                  <a:lnTo>
                    <a:pt x="523875" y="130969"/>
                  </a:lnTo>
                  <a:lnTo>
                    <a:pt x="595313" y="214313"/>
                  </a:lnTo>
                  <a:lnTo>
                    <a:pt x="678656" y="226219"/>
                  </a:lnTo>
                  <a:lnTo>
                    <a:pt x="697706" y="357188"/>
                  </a:lnTo>
                  <a:lnTo>
                    <a:pt x="526256" y="440531"/>
                  </a:lnTo>
                  <a:lnTo>
                    <a:pt x="273844" y="423863"/>
                  </a:lnTo>
                  <a:lnTo>
                    <a:pt x="352425" y="628650"/>
                  </a:lnTo>
                  <a:lnTo>
                    <a:pt x="235744" y="626269"/>
                  </a:lnTo>
                  <a:lnTo>
                    <a:pt x="152400" y="659606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2" name="Полилиния 61"/>
            <p:cNvSpPr>
              <a:spLocks noChangeAspect="1"/>
            </p:cNvSpPr>
            <p:nvPr/>
          </p:nvSpPr>
          <p:spPr>
            <a:xfrm>
              <a:off x="3778523" y="4598149"/>
              <a:ext cx="571527" cy="961404"/>
            </a:xfrm>
            <a:custGeom>
              <a:avLst/>
              <a:gdLst>
                <a:gd name="connsiteX0" fmla="*/ 40481 w 614363"/>
                <a:gd name="connsiteY0" fmla="*/ 71437 h 1033462"/>
                <a:gd name="connsiteX1" fmla="*/ 135731 w 614363"/>
                <a:gd name="connsiteY1" fmla="*/ 109537 h 1033462"/>
                <a:gd name="connsiteX2" fmla="*/ 126206 w 614363"/>
                <a:gd name="connsiteY2" fmla="*/ 4762 h 1033462"/>
                <a:gd name="connsiteX3" fmla="*/ 276225 w 614363"/>
                <a:gd name="connsiteY3" fmla="*/ 0 h 1033462"/>
                <a:gd name="connsiteX4" fmla="*/ 500063 w 614363"/>
                <a:gd name="connsiteY4" fmla="*/ 83344 h 1033462"/>
                <a:gd name="connsiteX5" fmla="*/ 573881 w 614363"/>
                <a:gd name="connsiteY5" fmla="*/ 76200 h 1033462"/>
                <a:gd name="connsiteX6" fmla="*/ 614363 w 614363"/>
                <a:gd name="connsiteY6" fmla="*/ 319087 h 1033462"/>
                <a:gd name="connsiteX7" fmla="*/ 592931 w 614363"/>
                <a:gd name="connsiteY7" fmla="*/ 373856 h 1033462"/>
                <a:gd name="connsiteX8" fmla="*/ 519113 w 614363"/>
                <a:gd name="connsiteY8" fmla="*/ 426244 h 1033462"/>
                <a:gd name="connsiteX9" fmla="*/ 469106 w 614363"/>
                <a:gd name="connsiteY9" fmla="*/ 433387 h 1033462"/>
                <a:gd name="connsiteX10" fmla="*/ 490538 w 614363"/>
                <a:gd name="connsiteY10" fmla="*/ 571500 h 1033462"/>
                <a:gd name="connsiteX11" fmla="*/ 490538 w 614363"/>
                <a:gd name="connsiteY11" fmla="*/ 611981 h 1033462"/>
                <a:gd name="connsiteX12" fmla="*/ 438150 w 614363"/>
                <a:gd name="connsiteY12" fmla="*/ 681037 h 1033462"/>
                <a:gd name="connsiteX13" fmla="*/ 369094 w 614363"/>
                <a:gd name="connsiteY13" fmla="*/ 728662 h 1033462"/>
                <a:gd name="connsiteX14" fmla="*/ 321469 w 614363"/>
                <a:gd name="connsiteY14" fmla="*/ 759619 h 1033462"/>
                <a:gd name="connsiteX15" fmla="*/ 292894 w 614363"/>
                <a:gd name="connsiteY15" fmla="*/ 838200 h 1033462"/>
                <a:gd name="connsiteX16" fmla="*/ 300038 w 614363"/>
                <a:gd name="connsiteY16" fmla="*/ 950119 h 1033462"/>
                <a:gd name="connsiteX17" fmla="*/ 269081 w 614363"/>
                <a:gd name="connsiteY17" fmla="*/ 1028700 h 1033462"/>
                <a:gd name="connsiteX18" fmla="*/ 202406 w 614363"/>
                <a:gd name="connsiteY18" fmla="*/ 1033462 h 1033462"/>
                <a:gd name="connsiteX19" fmla="*/ 176213 w 614363"/>
                <a:gd name="connsiteY19" fmla="*/ 907256 h 1033462"/>
                <a:gd name="connsiteX20" fmla="*/ 135731 w 614363"/>
                <a:gd name="connsiteY20" fmla="*/ 897731 h 1033462"/>
                <a:gd name="connsiteX21" fmla="*/ 159544 w 614363"/>
                <a:gd name="connsiteY21" fmla="*/ 650081 h 1033462"/>
                <a:gd name="connsiteX22" fmla="*/ 142875 w 614363"/>
                <a:gd name="connsiteY22" fmla="*/ 407194 h 1033462"/>
                <a:gd name="connsiteX23" fmla="*/ 66675 w 614363"/>
                <a:gd name="connsiteY23" fmla="*/ 316706 h 1033462"/>
                <a:gd name="connsiteX24" fmla="*/ 90488 w 614363"/>
                <a:gd name="connsiteY24" fmla="*/ 197644 h 1033462"/>
                <a:gd name="connsiteX25" fmla="*/ 0 w 614363"/>
                <a:gd name="connsiteY25" fmla="*/ 138112 h 1033462"/>
                <a:gd name="connsiteX26" fmla="*/ 40481 w 614363"/>
                <a:gd name="connsiteY26" fmla="*/ 71437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4363" h="1033462">
                  <a:moveTo>
                    <a:pt x="40481" y="71437"/>
                  </a:moveTo>
                  <a:lnTo>
                    <a:pt x="135731" y="109537"/>
                  </a:lnTo>
                  <a:lnTo>
                    <a:pt x="126206" y="4762"/>
                  </a:lnTo>
                  <a:lnTo>
                    <a:pt x="276225" y="0"/>
                  </a:lnTo>
                  <a:lnTo>
                    <a:pt x="500063" y="83344"/>
                  </a:lnTo>
                  <a:lnTo>
                    <a:pt x="573881" y="76200"/>
                  </a:lnTo>
                  <a:lnTo>
                    <a:pt x="614363" y="319087"/>
                  </a:lnTo>
                  <a:lnTo>
                    <a:pt x="592931" y="373856"/>
                  </a:lnTo>
                  <a:lnTo>
                    <a:pt x="519113" y="426244"/>
                  </a:lnTo>
                  <a:lnTo>
                    <a:pt x="469106" y="433387"/>
                  </a:lnTo>
                  <a:lnTo>
                    <a:pt x="490538" y="571500"/>
                  </a:lnTo>
                  <a:lnTo>
                    <a:pt x="490538" y="611981"/>
                  </a:lnTo>
                  <a:lnTo>
                    <a:pt x="438150" y="681037"/>
                  </a:lnTo>
                  <a:lnTo>
                    <a:pt x="369094" y="728662"/>
                  </a:lnTo>
                  <a:lnTo>
                    <a:pt x="321469" y="759619"/>
                  </a:lnTo>
                  <a:lnTo>
                    <a:pt x="292894" y="838200"/>
                  </a:lnTo>
                  <a:lnTo>
                    <a:pt x="300038" y="950119"/>
                  </a:lnTo>
                  <a:lnTo>
                    <a:pt x="269081" y="1028700"/>
                  </a:lnTo>
                  <a:lnTo>
                    <a:pt x="202406" y="1033462"/>
                  </a:lnTo>
                  <a:lnTo>
                    <a:pt x="176213" y="907256"/>
                  </a:lnTo>
                  <a:lnTo>
                    <a:pt x="135731" y="897731"/>
                  </a:lnTo>
                  <a:lnTo>
                    <a:pt x="159544" y="650081"/>
                  </a:lnTo>
                  <a:lnTo>
                    <a:pt x="142875" y="407194"/>
                  </a:lnTo>
                  <a:lnTo>
                    <a:pt x="66675" y="316706"/>
                  </a:lnTo>
                  <a:lnTo>
                    <a:pt x="90488" y="197644"/>
                  </a:lnTo>
                  <a:lnTo>
                    <a:pt x="0" y="138112"/>
                  </a:lnTo>
                  <a:lnTo>
                    <a:pt x="40481" y="71437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3" name="Полилиния 62"/>
            <p:cNvSpPr>
              <a:spLocks noChangeAspect="1"/>
            </p:cNvSpPr>
            <p:nvPr/>
          </p:nvSpPr>
          <p:spPr>
            <a:xfrm>
              <a:off x="3517127" y="4859544"/>
              <a:ext cx="416461" cy="587034"/>
            </a:xfrm>
            <a:custGeom>
              <a:avLst/>
              <a:gdLst>
                <a:gd name="connsiteX0" fmla="*/ 280987 w 447675"/>
                <a:gd name="connsiteY0" fmla="*/ 631032 h 631032"/>
                <a:gd name="connsiteX1" fmla="*/ 171450 w 447675"/>
                <a:gd name="connsiteY1" fmla="*/ 514350 h 631032"/>
                <a:gd name="connsiteX2" fmla="*/ 35718 w 447675"/>
                <a:gd name="connsiteY2" fmla="*/ 404813 h 631032"/>
                <a:gd name="connsiteX3" fmla="*/ 0 w 447675"/>
                <a:gd name="connsiteY3" fmla="*/ 228600 h 631032"/>
                <a:gd name="connsiteX4" fmla="*/ 133350 w 447675"/>
                <a:gd name="connsiteY4" fmla="*/ 0 h 631032"/>
                <a:gd name="connsiteX5" fmla="*/ 259556 w 447675"/>
                <a:gd name="connsiteY5" fmla="*/ 9525 h 631032"/>
                <a:gd name="connsiteX6" fmla="*/ 347662 w 447675"/>
                <a:gd name="connsiteY6" fmla="*/ 66675 h 631032"/>
                <a:gd name="connsiteX7" fmla="*/ 340518 w 447675"/>
                <a:gd name="connsiteY7" fmla="*/ 30957 h 631032"/>
                <a:gd name="connsiteX8" fmla="*/ 423862 w 447675"/>
                <a:gd name="connsiteY8" fmla="*/ 119063 h 631032"/>
                <a:gd name="connsiteX9" fmla="*/ 447675 w 447675"/>
                <a:gd name="connsiteY9" fmla="*/ 359569 h 631032"/>
                <a:gd name="connsiteX10" fmla="*/ 419100 w 447675"/>
                <a:gd name="connsiteY10" fmla="*/ 602457 h 631032"/>
                <a:gd name="connsiteX11" fmla="*/ 419100 w 447675"/>
                <a:gd name="connsiteY11" fmla="*/ 602457 h 631032"/>
                <a:gd name="connsiteX12" fmla="*/ 335756 w 447675"/>
                <a:gd name="connsiteY12" fmla="*/ 607219 h 631032"/>
                <a:gd name="connsiteX13" fmla="*/ 280987 w 447675"/>
                <a:gd name="connsiteY13" fmla="*/ 631032 h 63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675" h="631032">
                  <a:moveTo>
                    <a:pt x="280987" y="631032"/>
                  </a:moveTo>
                  <a:lnTo>
                    <a:pt x="171450" y="514350"/>
                  </a:lnTo>
                  <a:lnTo>
                    <a:pt x="35718" y="404813"/>
                  </a:lnTo>
                  <a:lnTo>
                    <a:pt x="0" y="228600"/>
                  </a:lnTo>
                  <a:lnTo>
                    <a:pt x="133350" y="0"/>
                  </a:lnTo>
                  <a:lnTo>
                    <a:pt x="259556" y="9525"/>
                  </a:lnTo>
                  <a:lnTo>
                    <a:pt x="347662" y="66675"/>
                  </a:lnTo>
                  <a:lnTo>
                    <a:pt x="340518" y="30957"/>
                  </a:lnTo>
                  <a:lnTo>
                    <a:pt x="423862" y="119063"/>
                  </a:lnTo>
                  <a:lnTo>
                    <a:pt x="447675" y="359569"/>
                  </a:lnTo>
                  <a:lnTo>
                    <a:pt x="419100" y="602457"/>
                  </a:lnTo>
                  <a:lnTo>
                    <a:pt x="419100" y="602457"/>
                  </a:lnTo>
                  <a:lnTo>
                    <a:pt x="335756" y="607219"/>
                  </a:lnTo>
                  <a:lnTo>
                    <a:pt x="280987" y="631032"/>
                  </a:lnTo>
                  <a:close/>
                </a:path>
              </a:pathLst>
            </a:custGeom>
            <a:solidFill>
              <a:srgbClr val="9DC65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4" name="Полилиния 63"/>
            <p:cNvSpPr>
              <a:spLocks noChangeAspect="1"/>
            </p:cNvSpPr>
            <p:nvPr/>
          </p:nvSpPr>
          <p:spPr>
            <a:xfrm>
              <a:off x="3009108" y="5076636"/>
              <a:ext cx="764985" cy="609185"/>
            </a:xfrm>
            <a:custGeom>
              <a:avLst/>
              <a:gdLst>
                <a:gd name="connsiteX0" fmla="*/ 200025 w 826294"/>
                <a:gd name="connsiteY0" fmla="*/ 595312 h 654844"/>
                <a:gd name="connsiteX1" fmla="*/ 145256 w 826294"/>
                <a:gd name="connsiteY1" fmla="*/ 495300 h 654844"/>
                <a:gd name="connsiteX2" fmla="*/ 0 w 826294"/>
                <a:gd name="connsiteY2" fmla="*/ 411956 h 654844"/>
                <a:gd name="connsiteX3" fmla="*/ 0 w 826294"/>
                <a:gd name="connsiteY3" fmla="*/ 435769 h 654844"/>
                <a:gd name="connsiteX4" fmla="*/ 9525 w 826294"/>
                <a:gd name="connsiteY4" fmla="*/ 278606 h 654844"/>
                <a:gd name="connsiteX5" fmla="*/ 47625 w 826294"/>
                <a:gd name="connsiteY5" fmla="*/ 66675 h 654844"/>
                <a:gd name="connsiteX6" fmla="*/ 326231 w 826294"/>
                <a:gd name="connsiteY6" fmla="*/ 11906 h 654844"/>
                <a:gd name="connsiteX7" fmla="*/ 547687 w 826294"/>
                <a:gd name="connsiteY7" fmla="*/ 0 h 654844"/>
                <a:gd name="connsiteX8" fmla="*/ 585787 w 826294"/>
                <a:gd name="connsiteY8" fmla="*/ 171450 h 654844"/>
                <a:gd name="connsiteX9" fmla="*/ 726281 w 826294"/>
                <a:gd name="connsiteY9" fmla="*/ 278606 h 654844"/>
                <a:gd name="connsiteX10" fmla="*/ 826294 w 826294"/>
                <a:gd name="connsiteY10" fmla="*/ 400050 h 654844"/>
                <a:gd name="connsiteX11" fmla="*/ 778669 w 826294"/>
                <a:gd name="connsiteY11" fmla="*/ 419100 h 654844"/>
                <a:gd name="connsiteX12" fmla="*/ 652462 w 826294"/>
                <a:gd name="connsiteY12" fmla="*/ 402431 h 654844"/>
                <a:gd name="connsiteX13" fmla="*/ 597694 w 826294"/>
                <a:gd name="connsiteY13" fmla="*/ 416719 h 654844"/>
                <a:gd name="connsiteX14" fmla="*/ 550069 w 826294"/>
                <a:gd name="connsiteY14" fmla="*/ 557212 h 654844"/>
                <a:gd name="connsiteX15" fmla="*/ 504825 w 826294"/>
                <a:gd name="connsiteY15" fmla="*/ 633412 h 654844"/>
                <a:gd name="connsiteX16" fmla="*/ 378619 w 826294"/>
                <a:gd name="connsiteY16" fmla="*/ 654844 h 654844"/>
                <a:gd name="connsiteX17" fmla="*/ 242887 w 826294"/>
                <a:gd name="connsiteY17" fmla="*/ 542925 h 654844"/>
                <a:gd name="connsiteX18" fmla="*/ 200025 w 826294"/>
                <a:gd name="connsiteY18" fmla="*/ 595312 h 654844"/>
                <a:gd name="connsiteX0" fmla="*/ 200025 w 826294"/>
                <a:gd name="connsiteY0" fmla="*/ 595312 h 654844"/>
                <a:gd name="connsiteX1" fmla="*/ 145256 w 826294"/>
                <a:gd name="connsiteY1" fmla="*/ 495300 h 654844"/>
                <a:gd name="connsiteX2" fmla="*/ 0 w 826294"/>
                <a:gd name="connsiteY2" fmla="*/ 411956 h 654844"/>
                <a:gd name="connsiteX3" fmla="*/ 11893 w 826294"/>
                <a:gd name="connsiteY3" fmla="*/ 407207 h 654844"/>
                <a:gd name="connsiteX4" fmla="*/ 9525 w 826294"/>
                <a:gd name="connsiteY4" fmla="*/ 278606 h 654844"/>
                <a:gd name="connsiteX5" fmla="*/ 47625 w 826294"/>
                <a:gd name="connsiteY5" fmla="*/ 66675 h 654844"/>
                <a:gd name="connsiteX6" fmla="*/ 326231 w 826294"/>
                <a:gd name="connsiteY6" fmla="*/ 11906 h 654844"/>
                <a:gd name="connsiteX7" fmla="*/ 547687 w 826294"/>
                <a:gd name="connsiteY7" fmla="*/ 0 h 654844"/>
                <a:gd name="connsiteX8" fmla="*/ 585787 w 826294"/>
                <a:gd name="connsiteY8" fmla="*/ 171450 h 654844"/>
                <a:gd name="connsiteX9" fmla="*/ 726281 w 826294"/>
                <a:gd name="connsiteY9" fmla="*/ 278606 h 654844"/>
                <a:gd name="connsiteX10" fmla="*/ 826294 w 826294"/>
                <a:gd name="connsiteY10" fmla="*/ 400050 h 654844"/>
                <a:gd name="connsiteX11" fmla="*/ 778669 w 826294"/>
                <a:gd name="connsiteY11" fmla="*/ 419100 h 654844"/>
                <a:gd name="connsiteX12" fmla="*/ 652462 w 826294"/>
                <a:gd name="connsiteY12" fmla="*/ 402431 h 654844"/>
                <a:gd name="connsiteX13" fmla="*/ 597694 w 826294"/>
                <a:gd name="connsiteY13" fmla="*/ 416719 h 654844"/>
                <a:gd name="connsiteX14" fmla="*/ 550069 w 826294"/>
                <a:gd name="connsiteY14" fmla="*/ 557212 h 654844"/>
                <a:gd name="connsiteX15" fmla="*/ 504825 w 826294"/>
                <a:gd name="connsiteY15" fmla="*/ 633412 h 654844"/>
                <a:gd name="connsiteX16" fmla="*/ 378619 w 826294"/>
                <a:gd name="connsiteY16" fmla="*/ 654844 h 654844"/>
                <a:gd name="connsiteX17" fmla="*/ 242887 w 826294"/>
                <a:gd name="connsiteY17" fmla="*/ 542925 h 654844"/>
                <a:gd name="connsiteX18" fmla="*/ 200025 w 826294"/>
                <a:gd name="connsiteY18" fmla="*/ 595312 h 654844"/>
                <a:gd name="connsiteX0" fmla="*/ 200025 w 826294"/>
                <a:gd name="connsiteY0" fmla="*/ 595312 h 654844"/>
                <a:gd name="connsiteX1" fmla="*/ 145256 w 826294"/>
                <a:gd name="connsiteY1" fmla="*/ 495300 h 654844"/>
                <a:gd name="connsiteX2" fmla="*/ 0 w 826294"/>
                <a:gd name="connsiteY2" fmla="*/ 411956 h 654844"/>
                <a:gd name="connsiteX3" fmla="*/ 11893 w 826294"/>
                <a:gd name="connsiteY3" fmla="*/ 407207 h 654844"/>
                <a:gd name="connsiteX4" fmla="*/ 9525 w 826294"/>
                <a:gd name="connsiteY4" fmla="*/ 278606 h 654844"/>
                <a:gd name="connsiteX5" fmla="*/ 47625 w 826294"/>
                <a:gd name="connsiteY5" fmla="*/ 66675 h 654844"/>
                <a:gd name="connsiteX6" fmla="*/ 326231 w 826294"/>
                <a:gd name="connsiteY6" fmla="*/ 11906 h 654844"/>
                <a:gd name="connsiteX7" fmla="*/ 547687 w 826294"/>
                <a:gd name="connsiteY7" fmla="*/ 0 h 654844"/>
                <a:gd name="connsiteX8" fmla="*/ 585787 w 826294"/>
                <a:gd name="connsiteY8" fmla="*/ 171450 h 654844"/>
                <a:gd name="connsiteX9" fmla="*/ 726281 w 826294"/>
                <a:gd name="connsiteY9" fmla="*/ 278606 h 654844"/>
                <a:gd name="connsiteX10" fmla="*/ 826294 w 826294"/>
                <a:gd name="connsiteY10" fmla="*/ 400050 h 654844"/>
                <a:gd name="connsiteX11" fmla="*/ 778669 w 826294"/>
                <a:gd name="connsiteY11" fmla="*/ 419100 h 654844"/>
                <a:gd name="connsiteX12" fmla="*/ 652462 w 826294"/>
                <a:gd name="connsiteY12" fmla="*/ 402431 h 654844"/>
                <a:gd name="connsiteX13" fmla="*/ 597694 w 826294"/>
                <a:gd name="connsiteY13" fmla="*/ 416719 h 654844"/>
                <a:gd name="connsiteX14" fmla="*/ 550069 w 826294"/>
                <a:gd name="connsiteY14" fmla="*/ 557212 h 654844"/>
                <a:gd name="connsiteX15" fmla="*/ 504825 w 826294"/>
                <a:gd name="connsiteY15" fmla="*/ 633412 h 654844"/>
                <a:gd name="connsiteX16" fmla="*/ 378619 w 826294"/>
                <a:gd name="connsiteY16" fmla="*/ 654844 h 654844"/>
                <a:gd name="connsiteX17" fmla="*/ 242887 w 826294"/>
                <a:gd name="connsiteY17" fmla="*/ 542925 h 654844"/>
                <a:gd name="connsiteX18" fmla="*/ 200025 w 826294"/>
                <a:gd name="connsiteY18" fmla="*/ 595312 h 654844"/>
                <a:gd name="connsiteX0" fmla="*/ 196052 w 822321"/>
                <a:gd name="connsiteY0" fmla="*/ 595312 h 654844"/>
                <a:gd name="connsiteX1" fmla="*/ 141283 w 822321"/>
                <a:gd name="connsiteY1" fmla="*/ 495300 h 654844"/>
                <a:gd name="connsiteX2" fmla="*/ 7920 w 822321"/>
                <a:gd name="connsiteY2" fmla="*/ 407207 h 654844"/>
                <a:gd name="connsiteX3" fmla="*/ 7920 w 822321"/>
                <a:gd name="connsiteY3" fmla="*/ 407207 h 654844"/>
                <a:gd name="connsiteX4" fmla="*/ 5552 w 822321"/>
                <a:gd name="connsiteY4" fmla="*/ 278606 h 654844"/>
                <a:gd name="connsiteX5" fmla="*/ 43652 w 822321"/>
                <a:gd name="connsiteY5" fmla="*/ 66675 h 654844"/>
                <a:gd name="connsiteX6" fmla="*/ 322258 w 822321"/>
                <a:gd name="connsiteY6" fmla="*/ 11906 h 654844"/>
                <a:gd name="connsiteX7" fmla="*/ 543714 w 822321"/>
                <a:gd name="connsiteY7" fmla="*/ 0 h 654844"/>
                <a:gd name="connsiteX8" fmla="*/ 581814 w 822321"/>
                <a:gd name="connsiteY8" fmla="*/ 171450 h 654844"/>
                <a:gd name="connsiteX9" fmla="*/ 722308 w 822321"/>
                <a:gd name="connsiteY9" fmla="*/ 278606 h 654844"/>
                <a:gd name="connsiteX10" fmla="*/ 822321 w 822321"/>
                <a:gd name="connsiteY10" fmla="*/ 400050 h 654844"/>
                <a:gd name="connsiteX11" fmla="*/ 774696 w 822321"/>
                <a:gd name="connsiteY11" fmla="*/ 419100 h 654844"/>
                <a:gd name="connsiteX12" fmla="*/ 648489 w 822321"/>
                <a:gd name="connsiteY12" fmla="*/ 402431 h 654844"/>
                <a:gd name="connsiteX13" fmla="*/ 593721 w 822321"/>
                <a:gd name="connsiteY13" fmla="*/ 416719 h 654844"/>
                <a:gd name="connsiteX14" fmla="*/ 546096 w 822321"/>
                <a:gd name="connsiteY14" fmla="*/ 557212 h 654844"/>
                <a:gd name="connsiteX15" fmla="*/ 500852 w 822321"/>
                <a:gd name="connsiteY15" fmla="*/ 633412 h 654844"/>
                <a:gd name="connsiteX16" fmla="*/ 374646 w 822321"/>
                <a:gd name="connsiteY16" fmla="*/ 654844 h 654844"/>
                <a:gd name="connsiteX17" fmla="*/ 238914 w 822321"/>
                <a:gd name="connsiteY17" fmla="*/ 542925 h 654844"/>
                <a:gd name="connsiteX18" fmla="*/ 196052 w 822321"/>
                <a:gd name="connsiteY18" fmla="*/ 595312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2321" h="654844">
                  <a:moveTo>
                    <a:pt x="196052" y="595312"/>
                  </a:moveTo>
                  <a:lnTo>
                    <a:pt x="141283" y="495300"/>
                  </a:lnTo>
                  <a:lnTo>
                    <a:pt x="7920" y="407207"/>
                  </a:lnTo>
                  <a:lnTo>
                    <a:pt x="7920" y="407207"/>
                  </a:lnTo>
                  <a:cubicBezTo>
                    <a:pt x="0" y="371471"/>
                    <a:pt x="6341" y="321473"/>
                    <a:pt x="5552" y="278606"/>
                  </a:cubicBezTo>
                  <a:lnTo>
                    <a:pt x="43652" y="66675"/>
                  </a:lnTo>
                  <a:lnTo>
                    <a:pt x="322258" y="11906"/>
                  </a:lnTo>
                  <a:lnTo>
                    <a:pt x="543714" y="0"/>
                  </a:lnTo>
                  <a:lnTo>
                    <a:pt x="581814" y="171450"/>
                  </a:lnTo>
                  <a:lnTo>
                    <a:pt x="722308" y="278606"/>
                  </a:lnTo>
                  <a:lnTo>
                    <a:pt x="822321" y="400050"/>
                  </a:lnTo>
                  <a:lnTo>
                    <a:pt x="774696" y="419100"/>
                  </a:lnTo>
                  <a:lnTo>
                    <a:pt x="648489" y="402431"/>
                  </a:lnTo>
                  <a:lnTo>
                    <a:pt x="593721" y="416719"/>
                  </a:lnTo>
                  <a:lnTo>
                    <a:pt x="546096" y="557212"/>
                  </a:lnTo>
                  <a:lnTo>
                    <a:pt x="500852" y="633412"/>
                  </a:lnTo>
                  <a:lnTo>
                    <a:pt x="374646" y="654844"/>
                  </a:lnTo>
                  <a:lnTo>
                    <a:pt x="238914" y="542925"/>
                  </a:lnTo>
                  <a:lnTo>
                    <a:pt x="196052" y="595312"/>
                  </a:lnTo>
                  <a:close/>
                </a:path>
              </a:pathLst>
            </a:custGeom>
            <a:solidFill>
              <a:srgbClr val="9DC65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5" name="Полилиния 64"/>
            <p:cNvSpPr>
              <a:spLocks noChangeAspect="1"/>
            </p:cNvSpPr>
            <p:nvPr/>
          </p:nvSpPr>
          <p:spPr>
            <a:xfrm>
              <a:off x="2520278" y="5373475"/>
              <a:ext cx="675642" cy="542729"/>
            </a:xfrm>
            <a:custGeom>
              <a:avLst/>
              <a:gdLst>
                <a:gd name="connsiteX0" fmla="*/ 66675 w 726281"/>
                <a:gd name="connsiteY0" fmla="*/ 0 h 583407"/>
                <a:gd name="connsiteX1" fmla="*/ 109538 w 726281"/>
                <a:gd name="connsiteY1" fmla="*/ 2382 h 583407"/>
                <a:gd name="connsiteX2" fmla="*/ 321469 w 726281"/>
                <a:gd name="connsiteY2" fmla="*/ 121444 h 583407"/>
                <a:gd name="connsiteX3" fmla="*/ 402431 w 726281"/>
                <a:gd name="connsiteY3" fmla="*/ 33338 h 583407"/>
                <a:gd name="connsiteX4" fmla="*/ 526256 w 726281"/>
                <a:gd name="connsiteY4" fmla="*/ 16669 h 583407"/>
                <a:gd name="connsiteX5" fmla="*/ 535781 w 726281"/>
                <a:gd name="connsiteY5" fmla="*/ 102394 h 583407"/>
                <a:gd name="connsiteX6" fmla="*/ 673894 w 726281"/>
                <a:gd name="connsiteY6" fmla="*/ 176213 h 583407"/>
                <a:gd name="connsiteX7" fmla="*/ 726281 w 726281"/>
                <a:gd name="connsiteY7" fmla="*/ 271463 h 583407"/>
                <a:gd name="connsiteX8" fmla="*/ 631031 w 726281"/>
                <a:gd name="connsiteY8" fmla="*/ 416719 h 583407"/>
                <a:gd name="connsiteX9" fmla="*/ 421481 w 726281"/>
                <a:gd name="connsiteY9" fmla="*/ 540544 h 583407"/>
                <a:gd name="connsiteX10" fmla="*/ 288131 w 726281"/>
                <a:gd name="connsiteY10" fmla="*/ 583407 h 583407"/>
                <a:gd name="connsiteX11" fmla="*/ 257175 w 726281"/>
                <a:gd name="connsiteY11" fmla="*/ 452438 h 583407"/>
                <a:gd name="connsiteX12" fmla="*/ 197644 w 726281"/>
                <a:gd name="connsiteY12" fmla="*/ 373857 h 583407"/>
                <a:gd name="connsiteX13" fmla="*/ 59531 w 726281"/>
                <a:gd name="connsiteY13" fmla="*/ 395288 h 583407"/>
                <a:gd name="connsiteX14" fmla="*/ 0 w 726281"/>
                <a:gd name="connsiteY14" fmla="*/ 350044 h 583407"/>
                <a:gd name="connsiteX15" fmla="*/ 19050 w 726281"/>
                <a:gd name="connsiteY15" fmla="*/ 173832 h 583407"/>
                <a:gd name="connsiteX16" fmla="*/ 66675 w 726281"/>
                <a:gd name="connsiteY16" fmla="*/ 0 h 58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281" h="583407">
                  <a:moveTo>
                    <a:pt x="66675" y="0"/>
                  </a:moveTo>
                  <a:lnTo>
                    <a:pt x="109538" y="2382"/>
                  </a:lnTo>
                  <a:lnTo>
                    <a:pt x="321469" y="121444"/>
                  </a:lnTo>
                  <a:lnTo>
                    <a:pt x="402431" y="33338"/>
                  </a:lnTo>
                  <a:lnTo>
                    <a:pt x="526256" y="16669"/>
                  </a:lnTo>
                  <a:lnTo>
                    <a:pt x="535781" y="102394"/>
                  </a:lnTo>
                  <a:lnTo>
                    <a:pt x="673894" y="176213"/>
                  </a:lnTo>
                  <a:lnTo>
                    <a:pt x="726281" y="271463"/>
                  </a:lnTo>
                  <a:lnTo>
                    <a:pt x="631031" y="416719"/>
                  </a:lnTo>
                  <a:lnTo>
                    <a:pt x="421481" y="540544"/>
                  </a:lnTo>
                  <a:lnTo>
                    <a:pt x="288131" y="583407"/>
                  </a:lnTo>
                  <a:lnTo>
                    <a:pt x="257175" y="452438"/>
                  </a:lnTo>
                  <a:lnTo>
                    <a:pt x="197644" y="373857"/>
                  </a:lnTo>
                  <a:lnTo>
                    <a:pt x="59531" y="395288"/>
                  </a:lnTo>
                  <a:lnTo>
                    <a:pt x="0" y="350044"/>
                  </a:lnTo>
                  <a:lnTo>
                    <a:pt x="19050" y="173832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9DC65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6" name="Полилиния 65"/>
            <p:cNvSpPr>
              <a:spLocks noChangeAspect="1"/>
            </p:cNvSpPr>
            <p:nvPr/>
          </p:nvSpPr>
          <p:spPr>
            <a:xfrm>
              <a:off x="2502557" y="4921570"/>
              <a:ext cx="551589" cy="562666"/>
            </a:xfrm>
            <a:custGeom>
              <a:avLst/>
              <a:gdLst>
                <a:gd name="connsiteX0" fmla="*/ 459581 w 592931"/>
                <a:gd name="connsiteY0" fmla="*/ 0 h 604838"/>
                <a:gd name="connsiteX1" fmla="*/ 469106 w 592931"/>
                <a:gd name="connsiteY1" fmla="*/ 71438 h 604838"/>
                <a:gd name="connsiteX2" fmla="*/ 526256 w 592931"/>
                <a:gd name="connsiteY2" fmla="*/ 71438 h 604838"/>
                <a:gd name="connsiteX3" fmla="*/ 592931 w 592931"/>
                <a:gd name="connsiteY3" fmla="*/ 233363 h 604838"/>
                <a:gd name="connsiteX4" fmla="*/ 557213 w 592931"/>
                <a:gd name="connsiteY4" fmla="*/ 409575 h 604838"/>
                <a:gd name="connsiteX5" fmla="*/ 547688 w 592931"/>
                <a:gd name="connsiteY5" fmla="*/ 497682 h 604838"/>
                <a:gd name="connsiteX6" fmla="*/ 419100 w 592931"/>
                <a:gd name="connsiteY6" fmla="*/ 516732 h 604838"/>
                <a:gd name="connsiteX7" fmla="*/ 347663 w 592931"/>
                <a:gd name="connsiteY7" fmla="*/ 604838 h 604838"/>
                <a:gd name="connsiteX8" fmla="*/ 116681 w 592931"/>
                <a:gd name="connsiteY8" fmla="*/ 485775 h 604838"/>
                <a:gd name="connsiteX9" fmla="*/ 83344 w 592931"/>
                <a:gd name="connsiteY9" fmla="*/ 490538 h 604838"/>
                <a:gd name="connsiteX10" fmla="*/ 0 w 592931"/>
                <a:gd name="connsiteY10" fmla="*/ 333375 h 604838"/>
                <a:gd name="connsiteX11" fmla="*/ 47625 w 592931"/>
                <a:gd name="connsiteY11" fmla="*/ 207169 h 604838"/>
                <a:gd name="connsiteX12" fmla="*/ 76200 w 592931"/>
                <a:gd name="connsiteY12" fmla="*/ 69057 h 604838"/>
                <a:gd name="connsiteX13" fmla="*/ 123825 w 592931"/>
                <a:gd name="connsiteY13" fmla="*/ 83344 h 604838"/>
                <a:gd name="connsiteX14" fmla="*/ 240506 w 592931"/>
                <a:gd name="connsiteY14" fmla="*/ 142875 h 604838"/>
                <a:gd name="connsiteX15" fmla="*/ 328613 w 592931"/>
                <a:gd name="connsiteY15" fmla="*/ 57150 h 604838"/>
                <a:gd name="connsiteX16" fmla="*/ 459581 w 592931"/>
                <a:gd name="connsiteY16" fmla="*/ 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931" h="604838">
                  <a:moveTo>
                    <a:pt x="459581" y="0"/>
                  </a:moveTo>
                  <a:lnTo>
                    <a:pt x="469106" y="71438"/>
                  </a:lnTo>
                  <a:lnTo>
                    <a:pt x="526256" y="71438"/>
                  </a:lnTo>
                  <a:lnTo>
                    <a:pt x="592931" y="233363"/>
                  </a:lnTo>
                  <a:lnTo>
                    <a:pt x="557213" y="409575"/>
                  </a:lnTo>
                  <a:lnTo>
                    <a:pt x="547688" y="497682"/>
                  </a:lnTo>
                  <a:lnTo>
                    <a:pt x="419100" y="516732"/>
                  </a:lnTo>
                  <a:lnTo>
                    <a:pt x="347663" y="604838"/>
                  </a:lnTo>
                  <a:lnTo>
                    <a:pt x="116681" y="485775"/>
                  </a:lnTo>
                  <a:lnTo>
                    <a:pt x="83344" y="490538"/>
                  </a:lnTo>
                  <a:lnTo>
                    <a:pt x="0" y="333375"/>
                  </a:lnTo>
                  <a:lnTo>
                    <a:pt x="47625" y="207169"/>
                  </a:lnTo>
                  <a:lnTo>
                    <a:pt x="76200" y="69057"/>
                  </a:lnTo>
                  <a:lnTo>
                    <a:pt x="123825" y="83344"/>
                  </a:lnTo>
                  <a:lnTo>
                    <a:pt x="240506" y="142875"/>
                  </a:lnTo>
                  <a:lnTo>
                    <a:pt x="328613" y="57150"/>
                  </a:lnTo>
                  <a:lnTo>
                    <a:pt x="459581" y="0"/>
                  </a:lnTo>
                  <a:close/>
                </a:path>
              </a:pathLst>
            </a:custGeom>
            <a:solidFill>
              <a:srgbClr val="8DAD3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7" name="Полилиния 66"/>
            <p:cNvSpPr>
              <a:spLocks noChangeAspect="1"/>
            </p:cNvSpPr>
            <p:nvPr/>
          </p:nvSpPr>
          <p:spPr>
            <a:xfrm>
              <a:off x="2994336" y="4553844"/>
              <a:ext cx="642413" cy="584818"/>
            </a:xfrm>
            <a:custGeom>
              <a:avLst/>
              <a:gdLst>
                <a:gd name="connsiteX0" fmla="*/ 238125 w 690562"/>
                <a:gd name="connsiteY0" fmla="*/ 0 h 628650"/>
                <a:gd name="connsiteX1" fmla="*/ 238125 w 690562"/>
                <a:gd name="connsiteY1" fmla="*/ 0 h 628650"/>
                <a:gd name="connsiteX2" fmla="*/ 381000 w 690562"/>
                <a:gd name="connsiteY2" fmla="*/ 76200 h 628650"/>
                <a:gd name="connsiteX3" fmla="*/ 438150 w 690562"/>
                <a:gd name="connsiteY3" fmla="*/ 245269 h 628650"/>
                <a:gd name="connsiteX4" fmla="*/ 640556 w 690562"/>
                <a:gd name="connsiteY4" fmla="*/ 333375 h 628650"/>
                <a:gd name="connsiteX5" fmla="*/ 690562 w 690562"/>
                <a:gd name="connsiteY5" fmla="*/ 335756 h 628650"/>
                <a:gd name="connsiteX6" fmla="*/ 559593 w 690562"/>
                <a:gd name="connsiteY6" fmla="*/ 559594 h 628650"/>
                <a:gd name="connsiteX7" fmla="*/ 345281 w 690562"/>
                <a:gd name="connsiteY7" fmla="*/ 569119 h 628650"/>
                <a:gd name="connsiteX8" fmla="*/ 59531 w 690562"/>
                <a:gd name="connsiteY8" fmla="*/ 628650 h 628650"/>
                <a:gd name="connsiteX9" fmla="*/ 0 w 690562"/>
                <a:gd name="connsiteY9" fmla="*/ 464344 h 628650"/>
                <a:gd name="connsiteX10" fmla="*/ 69056 w 690562"/>
                <a:gd name="connsiteY10" fmla="*/ 464344 h 628650"/>
                <a:gd name="connsiteX11" fmla="*/ 85725 w 690562"/>
                <a:gd name="connsiteY11" fmla="*/ 283369 h 628650"/>
                <a:gd name="connsiteX12" fmla="*/ 171450 w 690562"/>
                <a:gd name="connsiteY12" fmla="*/ 38100 h 628650"/>
                <a:gd name="connsiteX13" fmla="*/ 238125 w 690562"/>
                <a:gd name="connsiteY13" fmla="*/ 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0562" h="628650">
                  <a:moveTo>
                    <a:pt x="238125" y="0"/>
                  </a:moveTo>
                  <a:lnTo>
                    <a:pt x="238125" y="0"/>
                  </a:lnTo>
                  <a:lnTo>
                    <a:pt x="381000" y="76200"/>
                  </a:lnTo>
                  <a:lnTo>
                    <a:pt x="438150" y="245269"/>
                  </a:lnTo>
                  <a:lnTo>
                    <a:pt x="640556" y="333375"/>
                  </a:lnTo>
                  <a:lnTo>
                    <a:pt x="690562" y="335756"/>
                  </a:lnTo>
                  <a:lnTo>
                    <a:pt x="559593" y="559594"/>
                  </a:lnTo>
                  <a:lnTo>
                    <a:pt x="345281" y="569119"/>
                  </a:lnTo>
                  <a:lnTo>
                    <a:pt x="59531" y="628650"/>
                  </a:lnTo>
                  <a:lnTo>
                    <a:pt x="0" y="464344"/>
                  </a:lnTo>
                  <a:lnTo>
                    <a:pt x="69056" y="464344"/>
                  </a:lnTo>
                  <a:lnTo>
                    <a:pt x="85725" y="283369"/>
                  </a:lnTo>
                  <a:lnTo>
                    <a:pt x="171450" y="38100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9DC65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8" name="Полилиния 67"/>
            <p:cNvSpPr>
              <a:spLocks noChangeAspect="1"/>
            </p:cNvSpPr>
            <p:nvPr/>
          </p:nvSpPr>
          <p:spPr>
            <a:xfrm>
              <a:off x="3344340" y="4356690"/>
              <a:ext cx="562666" cy="558235"/>
            </a:xfrm>
            <a:custGeom>
              <a:avLst/>
              <a:gdLst>
                <a:gd name="connsiteX0" fmla="*/ 0 w 604838"/>
                <a:gd name="connsiteY0" fmla="*/ 292893 h 600075"/>
                <a:gd name="connsiteX1" fmla="*/ 100013 w 604838"/>
                <a:gd name="connsiteY1" fmla="*/ 190500 h 600075"/>
                <a:gd name="connsiteX2" fmla="*/ 345281 w 604838"/>
                <a:gd name="connsiteY2" fmla="*/ 102393 h 600075"/>
                <a:gd name="connsiteX3" fmla="*/ 440531 w 604838"/>
                <a:gd name="connsiteY3" fmla="*/ 0 h 600075"/>
                <a:gd name="connsiteX4" fmla="*/ 471488 w 604838"/>
                <a:gd name="connsiteY4" fmla="*/ 164306 h 600075"/>
                <a:gd name="connsiteX5" fmla="*/ 583406 w 604838"/>
                <a:gd name="connsiteY5" fmla="*/ 219075 h 600075"/>
                <a:gd name="connsiteX6" fmla="*/ 604838 w 604838"/>
                <a:gd name="connsiteY6" fmla="*/ 364331 h 600075"/>
                <a:gd name="connsiteX7" fmla="*/ 504825 w 604838"/>
                <a:gd name="connsiteY7" fmla="*/ 333375 h 600075"/>
                <a:gd name="connsiteX8" fmla="*/ 469106 w 604838"/>
                <a:gd name="connsiteY8" fmla="*/ 395287 h 600075"/>
                <a:gd name="connsiteX9" fmla="*/ 554831 w 604838"/>
                <a:gd name="connsiteY9" fmla="*/ 447675 h 600075"/>
                <a:gd name="connsiteX10" fmla="*/ 538163 w 604838"/>
                <a:gd name="connsiteY10" fmla="*/ 600075 h 600075"/>
                <a:gd name="connsiteX11" fmla="*/ 442913 w 604838"/>
                <a:gd name="connsiteY11" fmla="*/ 545306 h 600075"/>
                <a:gd name="connsiteX12" fmla="*/ 323850 w 604838"/>
                <a:gd name="connsiteY12" fmla="*/ 540543 h 600075"/>
                <a:gd name="connsiteX13" fmla="*/ 271463 w 604838"/>
                <a:gd name="connsiteY13" fmla="*/ 542925 h 600075"/>
                <a:gd name="connsiteX14" fmla="*/ 61913 w 604838"/>
                <a:gd name="connsiteY14" fmla="*/ 452437 h 600075"/>
                <a:gd name="connsiteX15" fmla="*/ 0 w 604838"/>
                <a:gd name="connsiteY15" fmla="*/ 292893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4838" h="600075">
                  <a:moveTo>
                    <a:pt x="0" y="292893"/>
                  </a:moveTo>
                  <a:lnTo>
                    <a:pt x="100013" y="190500"/>
                  </a:lnTo>
                  <a:lnTo>
                    <a:pt x="345281" y="102393"/>
                  </a:lnTo>
                  <a:lnTo>
                    <a:pt x="440531" y="0"/>
                  </a:lnTo>
                  <a:lnTo>
                    <a:pt x="471488" y="164306"/>
                  </a:lnTo>
                  <a:lnTo>
                    <a:pt x="583406" y="219075"/>
                  </a:lnTo>
                  <a:lnTo>
                    <a:pt x="604838" y="364331"/>
                  </a:lnTo>
                  <a:lnTo>
                    <a:pt x="504825" y="333375"/>
                  </a:lnTo>
                  <a:lnTo>
                    <a:pt x="469106" y="395287"/>
                  </a:lnTo>
                  <a:lnTo>
                    <a:pt x="554831" y="447675"/>
                  </a:lnTo>
                  <a:lnTo>
                    <a:pt x="538163" y="600075"/>
                  </a:lnTo>
                  <a:lnTo>
                    <a:pt x="442913" y="545306"/>
                  </a:lnTo>
                  <a:lnTo>
                    <a:pt x="323850" y="540543"/>
                  </a:lnTo>
                  <a:lnTo>
                    <a:pt x="271463" y="542925"/>
                  </a:lnTo>
                  <a:lnTo>
                    <a:pt x="61913" y="452437"/>
                  </a:lnTo>
                  <a:lnTo>
                    <a:pt x="0" y="292893"/>
                  </a:lnTo>
                  <a:close/>
                </a:path>
              </a:pathLst>
            </a:custGeom>
            <a:solidFill>
              <a:srgbClr val="8DAD3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9" name="Полилиния 68"/>
            <p:cNvSpPr>
              <a:spLocks noChangeAspect="1"/>
            </p:cNvSpPr>
            <p:nvPr/>
          </p:nvSpPr>
          <p:spPr>
            <a:xfrm>
              <a:off x="3016488" y="3395285"/>
              <a:ext cx="848429" cy="1227232"/>
            </a:xfrm>
            <a:custGeom>
              <a:avLst/>
              <a:gdLst>
                <a:gd name="connsiteX0" fmla="*/ 0 w 912019"/>
                <a:gd name="connsiteY0" fmla="*/ 1073944 h 1319213"/>
                <a:gd name="connsiteX1" fmla="*/ 26194 w 912019"/>
                <a:gd name="connsiteY1" fmla="*/ 954881 h 1319213"/>
                <a:gd name="connsiteX2" fmla="*/ 147638 w 912019"/>
                <a:gd name="connsiteY2" fmla="*/ 900113 h 1319213"/>
                <a:gd name="connsiteX3" fmla="*/ 233363 w 912019"/>
                <a:gd name="connsiteY3" fmla="*/ 809625 h 1319213"/>
                <a:gd name="connsiteX4" fmla="*/ 371475 w 912019"/>
                <a:gd name="connsiteY4" fmla="*/ 750094 h 1319213"/>
                <a:gd name="connsiteX5" fmla="*/ 395288 w 912019"/>
                <a:gd name="connsiteY5" fmla="*/ 590550 h 1319213"/>
                <a:gd name="connsiteX6" fmla="*/ 392906 w 912019"/>
                <a:gd name="connsiteY6" fmla="*/ 416719 h 1319213"/>
                <a:gd name="connsiteX7" fmla="*/ 292894 w 912019"/>
                <a:gd name="connsiteY7" fmla="*/ 195263 h 1319213"/>
                <a:gd name="connsiteX8" fmla="*/ 357188 w 912019"/>
                <a:gd name="connsiteY8" fmla="*/ 126206 h 1319213"/>
                <a:gd name="connsiteX9" fmla="*/ 397669 w 912019"/>
                <a:gd name="connsiteY9" fmla="*/ 126206 h 1319213"/>
                <a:gd name="connsiteX10" fmla="*/ 521494 w 912019"/>
                <a:gd name="connsiteY10" fmla="*/ 135731 h 1319213"/>
                <a:gd name="connsiteX11" fmla="*/ 604838 w 912019"/>
                <a:gd name="connsiteY11" fmla="*/ 152400 h 1319213"/>
                <a:gd name="connsiteX12" fmla="*/ 609600 w 912019"/>
                <a:gd name="connsiteY12" fmla="*/ 0 h 1319213"/>
                <a:gd name="connsiteX13" fmla="*/ 690563 w 912019"/>
                <a:gd name="connsiteY13" fmla="*/ 38100 h 1319213"/>
                <a:gd name="connsiteX14" fmla="*/ 690563 w 912019"/>
                <a:gd name="connsiteY14" fmla="*/ 38100 h 1319213"/>
                <a:gd name="connsiteX15" fmla="*/ 690563 w 912019"/>
                <a:gd name="connsiteY15" fmla="*/ 73819 h 1319213"/>
                <a:gd name="connsiteX16" fmla="*/ 709613 w 912019"/>
                <a:gd name="connsiteY16" fmla="*/ 197644 h 1319213"/>
                <a:gd name="connsiteX17" fmla="*/ 788194 w 912019"/>
                <a:gd name="connsiteY17" fmla="*/ 333375 h 1319213"/>
                <a:gd name="connsiteX18" fmla="*/ 912019 w 912019"/>
                <a:gd name="connsiteY18" fmla="*/ 431006 h 1319213"/>
                <a:gd name="connsiteX19" fmla="*/ 826294 w 912019"/>
                <a:gd name="connsiteY19" fmla="*/ 647700 h 1319213"/>
                <a:gd name="connsiteX20" fmla="*/ 683419 w 912019"/>
                <a:gd name="connsiteY20" fmla="*/ 742950 h 1319213"/>
                <a:gd name="connsiteX21" fmla="*/ 823913 w 912019"/>
                <a:gd name="connsiteY21" fmla="*/ 892969 h 1319213"/>
                <a:gd name="connsiteX22" fmla="*/ 842963 w 912019"/>
                <a:gd name="connsiteY22" fmla="*/ 923925 h 1319213"/>
                <a:gd name="connsiteX23" fmla="*/ 835819 w 912019"/>
                <a:gd name="connsiteY23" fmla="*/ 957263 h 1319213"/>
                <a:gd name="connsiteX24" fmla="*/ 795338 w 912019"/>
                <a:gd name="connsiteY24" fmla="*/ 1023938 h 1319213"/>
                <a:gd name="connsiteX25" fmla="*/ 685800 w 912019"/>
                <a:gd name="connsiteY25" fmla="*/ 1138238 h 1319213"/>
                <a:gd name="connsiteX26" fmla="*/ 461963 w 912019"/>
                <a:gd name="connsiteY26" fmla="*/ 1214438 h 1319213"/>
                <a:gd name="connsiteX27" fmla="*/ 357188 w 912019"/>
                <a:gd name="connsiteY27" fmla="*/ 1319213 h 1319213"/>
                <a:gd name="connsiteX28" fmla="*/ 216694 w 912019"/>
                <a:gd name="connsiteY28" fmla="*/ 1238250 h 1319213"/>
                <a:gd name="connsiteX29" fmla="*/ 223838 w 912019"/>
                <a:gd name="connsiteY29" fmla="*/ 1190625 h 1319213"/>
                <a:gd name="connsiteX30" fmla="*/ 123825 w 912019"/>
                <a:gd name="connsiteY30" fmla="*/ 1154906 h 1319213"/>
                <a:gd name="connsiteX31" fmla="*/ 0 w 912019"/>
                <a:gd name="connsiteY31" fmla="*/ 1073944 h 131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2019" h="1319213">
                  <a:moveTo>
                    <a:pt x="0" y="1073944"/>
                  </a:moveTo>
                  <a:lnTo>
                    <a:pt x="26194" y="954881"/>
                  </a:lnTo>
                  <a:lnTo>
                    <a:pt x="147638" y="900113"/>
                  </a:lnTo>
                  <a:lnTo>
                    <a:pt x="233363" y="809625"/>
                  </a:lnTo>
                  <a:lnTo>
                    <a:pt x="371475" y="750094"/>
                  </a:lnTo>
                  <a:lnTo>
                    <a:pt x="395288" y="590550"/>
                  </a:lnTo>
                  <a:lnTo>
                    <a:pt x="392906" y="416719"/>
                  </a:lnTo>
                  <a:lnTo>
                    <a:pt x="292894" y="195263"/>
                  </a:lnTo>
                  <a:lnTo>
                    <a:pt x="357188" y="126206"/>
                  </a:lnTo>
                  <a:lnTo>
                    <a:pt x="397669" y="126206"/>
                  </a:lnTo>
                  <a:lnTo>
                    <a:pt x="521494" y="135731"/>
                  </a:lnTo>
                  <a:lnTo>
                    <a:pt x="604838" y="152400"/>
                  </a:lnTo>
                  <a:lnTo>
                    <a:pt x="609600" y="0"/>
                  </a:lnTo>
                  <a:lnTo>
                    <a:pt x="690563" y="38100"/>
                  </a:lnTo>
                  <a:lnTo>
                    <a:pt x="690563" y="38100"/>
                  </a:lnTo>
                  <a:lnTo>
                    <a:pt x="690563" y="73819"/>
                  </a:lnTo>
                  <a:lnTo>
                    <a:pt x="709613" y="197644"/>
                  </a:lnTo>
                  <a:lnTo>
                    <a:pt x="788194" y="333375"/>
                  </a:lnTo>
                  <a:lnTo>
                    <a:pt x="912019" y="431006"/>
                  </a:lnTo>
                  <a:lnTo>
                    <a:pt x="826294" y="647700"/>
                  </a:lnTo>
                  <a:lnTo>
                    <a:pt x="683419" y="742950"/>
                  </a:lnTo>
                  <a:lnTo>
                    <a:pt x="823913" y="892969"/>
                  </a:lnTo>
                  <a:lnTo>
                    <a:pt x="842963" y="923925"/>
                  </a:lnTo>
                  <a:lnTo>
                    <a:pt x="835819" y="957263"/>
                  </a:lnTo>
                  <a:lnTo>
                    <a:pt x="795338" y="1023938"/>
                  </a:lnTo>
                  <a:lnTo>
                    <a:pt x="685800" y="1138238"/>
                  </a:lnTo>
                  <a:lnTo>
                    <a:pt x="461963" y="1214438"/>
                  </a:lnTo>
                  <a:lnTo>
                    <a:pt x="357188" y="1319213"/>
                  </a:lnTo>
                  <a:lnTo>
                    <a:pt x="216694" y="1238250"/>
                  </a:lnTo>
                  <a:lnTo>
                    <a:pt x="223838" y="1190625"/>
                  </a:lnTo>
                  <a:lnTo>
                    <a:pt x="123825" y="1154906"/>
                  </a:lnTo>
                  <a:lnTo>
                    <a:pt x="0" y="1073944"/>
                  </a:lnTo>
                  <a:close/>
                </a:path>
              </a:pathLst>
            </a:custGeom>
            <a:solidFill>
              <a:srgbClr val="8DAD3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0" name="Полилиния 69"/>
            <p:cNvSpPr>
              <a:spLocks noChangeAspect="1"/>
            </p:cNvSpPr>
            <p:nvPr/>
          </p:nvSpPr>
          <p:spPr>
            <a:xfrm>
              <a:off x="2879144" y="3446235"/>
              <a:ext cx="505070" cy="945899"/>
            </a:xfrm>
            <a:custGeom>
              <a:avLst/>
              <a:gdLst>
                <a:gd name="connsiteX0" fmla="*/ 21431 w 542925"/>
                <a:gd name="connsiteY0" fmla="*/ 990600 h 1016794"/>
                <a:gd name="connsiteX1" fmla="*/ 57150 w 542925"/>
                <a:gd name="connsiteY1" fmla="*/ 871537 h 1016794"/>
                <a:gd name="connsiteX2" fmla="*/ 0 w 542925"/>
                <a:gd name="connsiteY2" fmla="*/ 797719 h 1016794"/>
                <a:gd name="connsiteX3" fmla="*/ 85725 w 542925"/>
                <a:gd name="connsiteY3" fmla="*/ 747712 h 1016794"/>
                <a:gd name="connsiteX4" fmla="*/ 69056 w 542925"/>
                <a:gd name="connsiteY4" fmla="*/ 633412 h 1016794"/>
                <a:gd name="connsiteX5" fmla="*/ 135731 w 542925"/>
                <a:gd name="connsiteY5" fmla="*/ 595312 h 1016794"/>
                <a:gd name="connsiteX6" fmla="*/ 207168 w 542925"/>
                <a:gd name="connsiteY6" fmla="*/ 478631 h 1016794"/>
                <a:gd name="connsiteX7" fmla="*/ 192881 w 542925"/>
                <a:gd name="connsiteY7" fmla="*/ 302419 h 1016794"/>
                <a:gd name="connsiteX8" fmla="*/ 211931 w 542925"/>
                <a:gd name="connsiteY8" fmla="*/ 195262 h 1016794"/>
                <a:gd name="connsiteX9" fmla="*/ 352425 w 542925"/>
                <a:gd name="connsiteY9" fmla="*/ 0 h 1016794"/>
                <a:gd name="connsiteX10" fmla="*/ 407193 w 542925"/>
                <a:gd name="connsiteY10" fmla="*/ 97631 h 1016794"/>
                <a:gd name="connsiteX11" fmla="*/ 500062 w 542925"/>
                <a:gd name="connsiteY11" fmla="*/ 78581 h 1016794"/>
                <a:gd name="connsiteX12" fmla="*/ 445293 w 542925"/>
                <a:gd name="connsiteY12" fmla="*/ 135731 h 1016794"/>
                <a:gd name="connsiteX13" fmla="*/ 540543 w 542925"/>
                <a:gd name="connsiteY13" fmla="*/ 359569 h 1016794"/>
                <a:gd name="connsiteX14" fmla="*/ 542925 w 542925"/>
                <a:gd name="connsiteY14" fmla="*/ 526256 h 1016794"/>
                <a:gd name="connsiteX15" fmla="*/ 516731 w 542925"/>
                <a:gd name="connsiteY15" fmla="*/ 692944 h 1016794"/>
                <a:gd name="connsiteX16" fmla="*/ 378618 w 542925"/>
                <a:gd name="connsiteY16" fmla="*/ 750094 h 1016794"/>
                <a:gd name="connsiteX17" fmla="*/ 295275 w 542925"/>
                <a:gd name="connsiteY17" fmla="*/ 840581 h 1016794"/>
                <a:gd name="connsiteX18" fmla="*/ 173831 w 542925"/>
                <a:gd name="connsiteY18" fmla="*/ 897731 h 1016794"/>
                <a:gd name="connsiteX19" fmla="*/ 142875 w 542925"/>
                <a:gd name="connsiteY19" fmla="*/ 1016794 h 1016794"/>
                <a:gd name="connsiteX20" fmla="*/ 83343 w 542925"/>
                <a:gd name="connsiteY20" fmla="*/ 997744 h 1016794"/>
                <a:gd name="connsiteX21" fmla="*/ 21431 w 542925"/>
                <a:gd name="connsiteY21" fmla="*/ 990600 h 101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2925" h="1016794">
                  <a:moveTo>
                    <a:pt x="21431" y="990600"/>
                  </a:moveTo>
                  <a:lnTo>
                    <a:pt x="57150" y="871537"/>
                  </a:lnTo>
                  <a:lnTo>
                    <a:pt x="0" y="797719"/>
                  </a:lnTo>
                  <a:lnTo>
                    <a:pt x="85725" y="747712"/>
                  </a:lnTo>
                  <a:lnTo>
                    <a:pt x="69056" y="633412"/>
                  </a:lnTo>
                  <a:lnTo>
                    <a:pt x="135731" y="595312"/>
                  </a:lnTo>
                  <a:lnTo>
                    <a:pt x="207168" y="478631"/>
                  </a:lnTo>
                  <a:lnTo>
                    <a:pt x="192881" y="302419"/>
                  </a:lnTo>
                  <a:lnTo>
                    <a:pt x="211931" y="195262"/>
                  </a:lnTo>
                  <a:lnTo>
                    <a:pt x="352425" y="0"/>
                  </a:lnTo>
                  <a:lnTo>
                    <a:pt x="407193" y="97631"/>
                  </a:lnTo>
                  <a:lnTo>
                    <a:pt x="500062" y="78581"/>
                  </a:lnTo>
                  <a:lnTo>
                    <a:pt x="445293" y="135731"/>
                  </a:lnTo>
                  <a:lnTo>
                    <a:pt x="540543" y="359569"/>
                  </a:lnTo>
                  <a:lnTo>
                    <a:pt x="542925" y="526256"/>
                  </a:lnTo>
                  <a:lnTo>
                    <a:pt x="516731" y="692944"/>
                  </a:lnTo>
                  <a:lnTo>
                    <a:pt x="378618" y="750094"/>
                  </a:lnTo>
                  <a:lnTo>
                    <a:pt x="295275" y="840581"/>
                  </a:lnTo>
                  <a:lnTo>
                    <a:pt x="173831" y="897731"/>
                  </a:lnTo>
                  <a:lnTo>
                    <a:pt x="142875" y="1016794"/>
                  </a:lnTo>
                  <a:lnTo>
                    <a:pt x="83343" y="997744"/>
                  </a:lnTo>
                  <a:lnTo>
                    <a:pt x="21431" y="990600"/>
                  </a:lnTo>
                  <a:close/>
                </a:path>
              </a:pathLst>
            </a:custGeom>
            <a:solidFill>
              <a:srgbClr val="8DAD3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1" name="Полилиния 70"/>
            <p:cNvSpPr>
              <a:spLocks noChangeAspect="1"/>
            </p:cNvSpPr>
            <p:nvPr/>
          </p:nvSpPr>
          <p:spPr>
            <a:xfrm>
              <a:off x="2267744" y="3393070"/>
              <a:ext cx="941468" cy="970265"/>
            </a:xfrm>
            <a:custGeom>
              <a:avLst/>
              <a:gdLst>
                <a:gd name="connsiteX0" fmla="*/ 0 w 1012031"/>
                <a:gd name="connsiteY0" fmla="*/ 928687 h 1042987"/>
                <a:gd name="connsiteX1" fmla="*/ 54768 w 1012031"/>
                <a:gd name="connsiteY1" fmla="*/ 814387 h 1042987"/>
                <a:gd name="connsiteX2" fmla="*/ 116681 w 1012031"/>
                <a:gd name="connsiteY2" fmla="*/ 545306 h 1042987"/>
                <a:gd name="connsiteX3" fmla="*/ 230981 w 1012031"/>
                <a:gd name="connsiteY3" fmla="*/ 538162 h 1042987"/>
                <a:gd name="connsiteX4" fmla="*/ 242887 w 1012031"/>
                <a:gd name="connsiteY4" fmla="*/ 369094 h 1042987"/>
                <a:gd name="connsiteX5" fmla="*/ 288131 w 1012031"/>
                <a:gd name="connsiteY5" fmla="*/ 245269 h 1042987"/>
                <a:gd name="connsiteX6" fmla="*/ 378618 w 1012031"/>
                <a:gd name="connsiteY6" fmla="*/ 259556 h 1042987"/>
                <a:gd name="connsiteX7" fmla="*/ 478631 w 1012031"/>
                <a:gd name="connsiteY7" fmla="*/ 240506 h 1042987"/>
                <a:gd name="connsiteX8" fmla="*/ 581025 w 1012031"/>
                <a:gd name="connsiteY8" fmla="*/ 121444 h 1042987"/>
                <a:gd name="connsiteX9" fmla="*/ 645318 w 1012031"/>
                <a:gd name="connsiteY9" fmla="*/ 30956 h 1042987"/>
                <a:gd name="connsiteX10" fmla="*/ 728662 w 1012031"/>
                <a:gd name="connsiteY10" fmla="*/ 42862 h 1042987"/>
                <a:gd name="connsiteX11" fmla="*/ 769143 w 1012031"/>
                <a:gd name="connsiteY11" fmla="*/ 42862 h 1042987"/>
                <a:gd name="connsiteX12" fmla="*/ 881062 w 1012031"/>
                <a:gd name="connsiteY12" fmla="*/ 95250 h 1042987"/>
                <a:gd name="connsiteX13" fmla="*/ 935831 w 1012031"/>
                <a:gd name="connsiteY13" fmla="*/ 0 h 1042987"/>
                <a:gd name="connsiteX14" fmla="*/ 1012031 w 1012031"/>
                <a:gd name="connsiteY14" fmla="*/ 66675 h 1042987"/>
                <a:gd name="connsiteX15" fmla="*/ 876300 w 1012031"/>
                <a:gd name="connsiteY15" fmla="*/ 245269 h 1042987"/>
                <a:gd name="connsiteX16" fmla="*/ 850106 w 1012031"/>
                <a:gd name="connsiteY16" fmla="*/ 352425 h 1042987"/>
                <a:gd name="connsiteX17" fmla="*/ 862012 w 1012031"/>
                <a:gd name="connsiteY17" fmla="*/ 533400 h 1042987"/>
                <a:gd name="connsiteX18" fmla="*/ 795337 w 1012031"/>
                <a:gd name="connsiteY18" fmla="*/ 645319 h 1042987"/>
                <a:gd name="connsiteX19" fmla="*/ 728662 w 1012031"/>
                <a:gd name="connsiteY19" fmla="*/ 690562 h 1042987"/>
                <a:gd name="connsiteX20" fmla="*/ 742950 w 1012031"/>
                <a:gd name="connsiteY20" fmla="*/ 795337 h 1042987"/>
                <a:gd name="connsiteX21" fmla="*/ 661987 w 1012031"/>
                <a:gd name="connsiteY21" fmla="*/ 857250 h 1042987"/>
                <a:gd name="connsiteX22" fmla="*/ 707231 w 1012031"/>
                <a:gd name="connsiteY22" fmla="*/ 926306 h 1042987"/>
                <a:gd name="connsiteX23" fmla="*/ 685800 w 1012031"/>
                <a:gd name="connsiteY23" fmla="*/ 1042987 h 1042987"/>
                <a:gd name="connsiteX24" fmla="*/ 502443 w 1012031"/>
                <a:gd name="connsiteY24" fmla="*/ 1023937 h 1042987"/>
                <a:gd name="connsiteX25" fmla="*/ 297656 w 1012031"/>
                <a:gd name="connsiteY25" fmla="*/ 971550 h 1042987"/>
                <a:gd name="connsiteX26" fmla="*/ 116681 w 1012031"/>
                <a:gd name="connsiteY26" fmla="*/ 1019175 h 1042987"/>
                <a:gd name="connsiteX27" fmla="*/ 0 w 1012031"/>
                <a:gd name="connsiteY27" fmla="*/ 928687 h 104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2031" h="1042987">
                  <a:moveTo>
                    <a:pt x="0" y="928687"/>
                  </a:moveTo>
                  <a:lnTo>
                    <a:pt x="54768" y="814387"/>
                  </a:lnTo>
                  <a:lnTo>
                    <a:pt x="116681" y="545306"/>
                  </a:lnTo>
                  <a:lnTo>
                    <a:pt x="230981" y="538162"/>
                  </a:lnTo>
                  <a:lnTo>
                    <a:pt x="242887" y="369094"/>
                  </a:lnTo>
                  <a:lnTo>
                    <a:pt x="288131" y="245269"/>
                  </a:lnTo>
                  <a:lnTo>
                    <a:pt x="378618" y="259556"/>
                  </a:lnTo>
                  <a:lnTo>
                    <a:pt x="478631" y="240506"/>
                  </a:lnTo>
                  <a:lnTo>
                    <a:pt x="581025" y="121444"/>
                  </a:lnTo>
                  <a:lnTo>
                    <a:pt x="645318" y="30956"/>
                  </a:lnTo>
                  <a:lnTo>
                    <a:pt x="728662" y="42862"/>
                  </a:lnTo>
                  <a:lnTo>
                    <a:pt x="769143" y="42862"/>
                  </a:lnTo>
                  <a:lnTo>
                    <a:pt x="881062" y="95250"/>
                  </a:lnTo>
                  <a:lnTo>
                    <a:pt x="935831" y="0"/>
                  </a:lnTo>
                  <a:lnTo>
                    <a:pt x="1012031" y="66675"/>
                  </a:lnTo>
                  <a:lnTo>
                    <a:pt x="876300" y="245269"/>
                  </a:lnTo>
                  <a:lnTo>
                    <a:pt x="850106" y="352425"/>
                  </a:lnTo>
                  <a:lnTo>
                    <a:pt x="862012" y="533400"/>
                  </a:lnTo>
                  <a:lnTo>
                    <a:pt x="795337" y="645319"/>
                  </a:lnTo>
                  <a:lnTo>
                    <a:pt x="728662" y="690562"/>
                  </a:lnTo>
                  <a:lnTo>
                    <a:pt x="742950" y="795337"/>
                  </a:lnTo>
                  <a:lnTo>
                    <a:pt x="661987" y="857250"/>
                  </a:lnTo>
                  <a:lnTo>
                    <a:pt x="707231" y="926306"/>
                  </a:lnTo>
                  <a:lnTo>
                    <a:pt x="685800" y="1042987"/>
                  </a:lnTo>
                  <a:lnTo>
                    <a:pt x="502443" y="1023937"/>
                  </a:lnTo>
                  <a:lnTo>
                    <a:pt x="297656" y="971550"/>
                  </a:lnTo>
                  <a:lnTo>
                    <a:pt x="116681" y="1019175"/>
                  </a:lnTo>
                  <a:lnTo>
                    <a:pt x="0" y="928687"/>
                  </a:lnTo>
                  <a:close/>
                </a:path>
              </a:pathLst>
            </a:custGeom>
            <a:solidFill>
              <a:srgbClr val="8DAD3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2" name="Полилиния 71"/>
            <p:cNvSpPr>
              <a:spLocks noChangeAspect="1"/>
            </p:cNvSpPr>
            <p:nvPr/>
          </p:nvSpPr>
          <p:spPr>
            <a:xfrm>
              <a:off x="3798460" y="2746226"/>
              <a:ext cx="784188" cy="795264"/>
            </a:xfrm>
            <a:custGeom>
              <a:avLst/>
              <a:gdLst>
                <a:gd name="connsiteX0" fmla="*/ 0 w 842963"/>
                <a:gd name="connsiteY0" fmla="*/ 357187 h 854869"/>
                <a:gd name="connsiteX1" fmla="*/ 35719 w 842963"/>
                <a:gd name="connsiteY1" fmla="*/ 238125 h 854869"/>
                <a:gd name="connsiteX2" fmla="*/ 95250 w 842963"/>
                <a:gd name="connsiteY2" fmla="*/ 152400 h 854869"/>
                <a:gd name="connsiteX3" fmla="*/ 461963 w 842963"/>
                <a:gd name="connsiteY3" fmla="*/ 50006 h 854869"/>
                <a:gd name="connsiteX4" fmla="*/ 657225 w 842963"/>
                <a:gd name="connsiteY4" fmla="*/ 0 h 854869"/>
                <a:gd name="connsiteX5" fmla="*/ 647700 w 842963"/>
                <a:gd name="connsiteY5" fmla="*/ 128587 h 854869"/>
                <a:gd name="connsiteX6" fmla="*/ 807244 w 842963"/>
                <a:gd name="connsiteY6" fmla="*/ 142875 h 854869"/>
                <a:gd name="connsiteX7" fmla="*/ 802482 w 842963"/>
                <a:gd name="connsiteY7" fmla="*/ 264319 h 854869"/>
                <a:gd name="connsiteX8" fmla="*/ 704850 w 842963"/>
                <a:gd name="connsiteY8" fmla="*/ 366712 h 854869"/>
                <a:gd name="connsiteX9" fmla="*/ 707232 w 842963"/>
                <a:gd name="connsiteY9" fmla="*/ 421481 h 854869"/>
                <a:gd name="connsiteX10" fmla="*/ 757238 w 842963"/>
                <a:gd name="connsiteY10" fmla="*/ 481012 h 854869"/>
                <a:gd name="connsiteX11" fmla="*/ 826294 w 842963"/>
                <a:gd name="connsiteY11" fmla="*/ 526256 h 854869"/>
                <a:gd name="connsiteX12" fmla="*/ 842963 w 842963"/>
                <a:gd name="connsiteY12" fmla="*/ 557212 h 854869"/>
                <a:gd name="connsiteX13" fmla="*/ 833438 w 842963"/>
                <a:gd name="connsiteY13" fmla="*/ 642937 h 854869"/>
                <a:gd name="connsiteX14" fmla="*/ 809625 w 842963"/>
                <a:gd name="connsiteY14" fmla="*/ 700087 h 854869"/>
                <a:gd name="connsiteX15" fmla="*/ 754857 w 842963"/>
                <a:gd name="connsiteY15" fmla="*/ 790575 h 854869"/>
                <a:gd name="connsiteX16" fmla="*/ 666750 w 842963"/>
                <a:gd name="connsiteY16" fmla="*/ 854869 h 854869"/>
                <a:gd name="connsiteX17" fmla="*/ 481013 w 842963"/>
                <a:gd name="connsiteY17" fmla="*/ 838200 h 854869"/>
                <a:gd name="connsiteX18" fmla="*/ 504825 w 842963"/>
                <a:gd name="connsiteY18" fmla="*/ 750094 h 854869"/>
                <a:gd name="connsiteX19" fmla="*/ 419100 w 842963"/>
                <a:gd name="connsiteY19" fmla="*/ 633412 h 854869"/>
                <a:gd name="connsiteX20" fmla="*/ 259557 w 842963"/>
                <a:gd name="connsiteY20" fmla="*/ 531019 h 854869"/>
                <a:gd name="connsiteX21" fmla="*/ 140494 w 842963"/>
                <a:gd name="connsiteY21" fmla="*/ 621506 h 854869"/>
                <a:gd name="connsiteX22" fmla="*/ 147638 w 842963"/>
                <a:gd name="connsiteY22" fmla="*/ 526256 h 854869"/>
                <a:gd name="connsiteX23" fmla="*/ 78582 w 842963"/>
                <a:gd name="connsiteY23" fmla="*/ 457200 h 854869"/>
                <a:gd name="connsiteX24" fmla="*/ 0 w 842963"/>
                <a:gd name="connsiteY24" fmla="*/ 357187 h 85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2963" h="854869">
                  <a:moveTo>
                    <a:pt x="0" y="357187"/>
                  </a:moveTo>
                  <a:lnTo>
                    <a:pt x="35719" y="238125"/>
                  </a:lnTo>
                  <a:lnTo>
                    <a:pt x="95250" y="152400"/>
                  </a:lnTo>
                  <a:lnTo>
                    <a:pt x="461963" y="50006"/>
                  </a:lnTo>
                  <a:lnTo>
                    <a:pt x="657225" y="0"/>
                  </a:lnTo>
                  <a:lnTo>
                    <a:pt x="647700" y="128587"/>
                  </a:lnTo>
                  <a:lnTo>
                    <a:pt x="807244" y="142875"/>
                  </a:lnTo>
                  <a:lnTo>
                    <a:pt x="802482" y="264319"/>
                  </a:lnTo>
                  <a:lnTo>
                    <a:pt x="704850" y="366712"/>
                  </a:lnTo>
                  <a:lnTo>
                    <a:pt x="707232" y="421481"/>
                  </a:lnTo>
                  <a:lnTo>
                    <a:pt x="757238" y="481012"/>
                  </a:lnTo>
                  <a:lnTo>
                    <a:pt x="826294" y="526256"/>
                  </a:lnTo>
                  <a:lnTo>
                    <a:pt x="842963" y="557212"/>
                  </a:lnTo>
                  <a:lnTo>
                    <a:pt x="833438" y="642937"/>
                  </a:lnTo>
                  <a:lnTo>
                    <a:pt x="809625" y="700087"/>
                  </a:lnTo>
                  <a:lnTo>
                    <a:pt x="754857" y="790575"/>
                  </a:lnTo>
                  <a:lnTo>
                    <a:pt x="666750" y="854869"/>
                  </a:lnTo>
                  <a:lnTo>
                    <a:pt x="481013" y="838200"/>
                  </a:lnTo>
                  <a:lnTo>
                    <a:pt x="504825" y="750094"/>
                  </a:lnTo>
                  <a:lnTo>
                    <a:pt x="419100" y="633412"/>
                  </a:lnTo>
                  <a:lnTo>
                    <a:pt x="259557" y="531019"/>
                  </a:lnTo>
                  <a:lnTo>
                    <a:pt x="140494" y="621506"/>
                  </a:lnTo>
                  <a:lnTo>
                    <a:pt x="147638" y="526256"/>
                  </a:lnTo>
                  <a:lnTo>
                    <a:pt x="78582" y="457200"/>
                  </a:lnTo>
                  <a:lnTo>
                    <a:pt x="0" y="35718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3" name="Полилиния 72"/>
            <p:cNvSpPr>
              <a:spLocks noChangeAspect="1"/>
            </p:cNvSpPr>
            <p:nvPr/>
          </p:nvSpPr>
          <p:spPr>
            <a:xfrm>
              <a:off x="3534849" y="2247802"/>
              <a:ext cx="879442" cy="1012355"/>
            </a:xfrm>
            <a:custGeom>
              <a:avLst/>
              <a:gdLst>
                <a:gd name="connsiteX0" fmla="*/ 252412 w 945356"/>
                <a:gd name="connsiteY0" fmla="*/ 1088231 h 1088231"/>
                <a:gd name="connsiteX1" fmla="*/ 102393 w 945356"/>
                <a:gd name="connsiteY1" fmla="*/ 957262 h 1088231"/>
                <a:gd name="connsiteX2" fmla="*/ 23812 w 945356"/>
                <a:gd name="connsiteY2" fmla="*/ 850106 h 1088231"/>
                <a:gd name="connsiteX3" fmla="*/ 0 w 945356"/>
                <a:gd name="connsiteY3" fmla="*/ 626268 h 1088231"/>
                <a:gd name="connsiteX4" fmla="*/ 52387 w 945356"/>
                <a:gd name="connsiteY4" fmla="*/ 426243 h 1088231"/>
                <a:gd name="connsiteX5" fmla="*/ 252412 w 945356"/>
                <a:gd name="connsiteY5" fmla="*/ 152400 h 1088231"/>
                <a:gd name="connsiteX6" fmla="*/ 283368 w 945356"/>
                <a:gd name="connsiteY6" fmla="*/ 0 h 1088231"/>
                <a:gd name="connsiteX7" fmla="*/ 640556 w 945356"/>
                <a:gd name="connsiteY7" fmla="*/ 50006 h 1088231"/>
                <a:gd name="connsiteX8" fmla="*/ 585787 w 945356"/>
                <a:gd name="connsiteY8" fmla="*/ 285750 h 1088231"/>
                <a:gd name="connsiteX9" fmla="*/ 814387 w 945356"/>
                <a:gd name="connsiteY9" fmla="*/ 314325 h 1088231"/>
                <a:gd name="connsiteX10" fmla="*/ 783431 w 945356"/>
                <a:gd name="connsiteY10" fmla="*/ 397668 h 1088231"/>
                <a:gd name="connsiteX11" fmla="*/ 945356 w 945356"/>
                <a:gd name="connsiteY11" fmla="*/ 385762 h 1088231"/>
                <a:gd name="connsiteX12" fmla="*/ 940593 w 945356"/>
                <a:gd name="connsiteY12" fmla="*/ 533400 h 1088231"/>
                <a:gd name="connsiteX13" fmla="*/ 711993 w 945356"/>
                <a:gd name="connsiteY13" fmla="*/ 595312 h 1088231"/>
                <a:gd name="connsiteX14" fmla="*/ 381000 w 945356"/>
                <a:gd name="connsiteY14" fmla="*/ 681037 h 1088231"/>
                <a:gd name="connsiteX15" fmla="*/ 314325 w 945356"/>
                <a:gd name="connsiteY15" fmla="*/ 778668 h 1088231"/>
                <a:gd name="connsiteX16" fmla="*/ 273843 w 945356"/>
                <a:gd name="connsiteY16" fmla="*/ 940593 h 1088231"/>
                <a:gd name="connsiteX17" fmla="*/ 247650 w 945356"/>
                <a:gd name="connsiteY17" fmla="*/ 997743 h 1088231"/>
                <a:gd name="connsiteX18" fmla="*/ 252412 w 945356"/>
                <a:gd name="connsiteY18" fmla="*/ 1088231 h 108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5356" h="1088231">
                  <a:moveTo>
                    <a:pt x="252412" y="1088231"/>
                  </a:moveTo>
                  <a:lnTo>
                    <a:pt x="102393" y="957262"/>
                  </a:lnTo>
                  <a:lnTo>
                    <a:pt x="23812" y="850106"/>
                  </a:lnTo>
                  <a:lnTo>
                    <a:pt x="0" y="626268"/>
                  </a:lnTo>
                  <a:lnTo>
                    <a:pt x="52387" y="426243"/>
                  </a:lnTo>
                  <a:lnTo>
                    <a:pt x="252412" y="152400"/>
                  </a:lnTo>
                  <a:lnTo>
                    <a:pt x="283368" y="0"/>
                  </a:lnTo>
                  <a:lnTo>
                    <a:pt x="640556" y="50006"/>
                  </a:lnTo>
                  <a:lnTo>
                    <a:pt x="585787" y="285750"/>
                  </a:lnTo>
                  <a:lnTo>
                    <a:pt x="814387" y="314325"/>
                  </a:lnTo>
                  <a:lnTo>
                    <a:pt x="783431" y="397668"/>
                  </a:lnTo>
                  <a:lnTo>
                    <a:pt x="945356" y="385762"/>
                  </a:lnTo>
                  <a:lnTo>
                    <a:pt x="940593" y="533400"/>
                  </a:lnTo>
                  <a:lnTo>
                    <a:pt x="711993" y="595312"/>
                  </a:lnTo>
                  <a:lnTo>
                    <a:pt x="381000" y="681037"/>
                  </a:lnTo>
                  <a:lnTo>
                    <a:pt x="314325" y="778668"/>
                  </a:lnTo>
                  <a:lnTo>
                    <a:pt x="273843" y="940593"/>
                  </a:lnTo>
                  <a:lnTo>
                    <a:pt x="247650" y="997743"/>
                  </a:lnTo>
                  <a:lnTo>
                    <a:pt x="252412" y="1088231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4" name="Полилиния 73"/>
            <p:cNvSpPr>
              <a:spLocks noChangeAspect="1"/>
            </p:cNvSpPr>
            <p:nvPr/>
          </p:nvSpPr>
          <p:spPr>
            <a:xfrm>
              <a:off x="2874714" y="2591160"/>
              <a:ext cx="894948" cy="945899"/>
            </a:xfrm>
            <a:custGeom>
              <a:avLst/>
              <a:gdLst>
                <a:gd name="connsiteX0" fmla="*/ 0 w 962025"/>
                <a:gd name="connsiteY0" fmla="*/ 69057 h 1016794"/>
                <a:gd name="connsiteX1" fmla="*/ 102394 w 962025"/>
                <a:gd name="connsiteY1" fmla="*/ 66675 h 1016794"/>
                <a:gd name="connsiteX2" fmla="*/ 183356 w 962025"/>
                <a:gd name="connsiteY2" fmla="*/ 130969 h 1016794"/>
                <a:gd name="connsiteX3" fmla="*/ 228600 w 962025"/>
                <a:gd name="connsiteY3" fmla="*/ 164307 h 1016794"/>
                <a:gd name="connsiteX4" fmla="*/ 233363 w 962025"/>
                <a:gd name="connsiteY4" fmla="*/ 195263 h 1016794"/>
                <a:gd name="connsiteX5" fmla="*/ 233363 w 962025"/>
                <a:gd name="connsiteY5" fmla="*/ 78582 h 1016794"/>
                <a:gd name="connsiteX6" fmla="*/ 278606 w 962025"/>
                <a:gd name="connsiteY6" fmla="*/ 47625 h 1016794"/>
                <a:gd name="connsiteX7" fmla="*/ 302419 w 962025"/>
                <a:gd name="connsiteY7" fmla="*/ 0 h 1016794"/>
                <a:gd name="connsiteX8" fmla="*/ 421481 w 962025"/>
                <a:gd name="connsiteY8" fmla="*/ 23813 h 1016794"/>
                <a:gd name="connsiteX9" fmla="*/ 488156 w 962025"/>
                <a:gd name="connsiteY9" fmla="*/ 76200 h 1016794"/>
                <a:gd name="connsiteX10" fmla="*/ 573881 w 962025"/>
                <a:gd name="connsiteY10" fmla="*/ 88107 h 1016794"/>
                <a:gd name="connsiteX11" fmla="*/ 745331 w 962025"/>
                <a:gd name="connsiteY11" fmla="*/ 140494 h 1016794"/>
                <a:gd name="connsiteX12" fmla="*/ 709613 w 962025"/>
                <a:gd name="connsiteY12" fmla="*/ 264319 h 1016794"/>
                <a:gd name="connsiteX13" fmla="*/ 735806 w 962025"/>
                <a:gd name="connsiteY13" fmla="*/ 476250 h 1016794"/>
                <a:gd name="connsiteX14" fmla="*/ 816769 w 962025"/>
                <a:gd name="connsiteY14" fmla="*/ 595313 h 1016794"/>
                <a:gd name="connsiteX15" fmla="*/ 962025 w 962025"/>
                <a:gd name="connsiteY15" fmla="*/ 714375 h 1016794"/>
                <a:gd name="connsiteX16" fmla="*/ 959644 w 962025"/>
                <a:gd name="connsiteY16" fmla="*/ 833438 h 1016794"/>
                <a:gd name="connsiteX17" fmla="*/ 850106 w 962025"/>
                <a:gd name="connsiteY17" fmla="*/ 883444 h 1016794"/>
                <a:gd name="connsiteX18" fmla="*/ 850106 w 962025"/>
                <a:gd name="connsiteY18" fmla="*/ 907257 h 1016794"/>
                <a:gd name="connsiteX19" fmla="*/ 764381 w 962025"/>
                <a:gd name="connsiteY19" fmla="*/ 866775 h 1016794"/>
                <a:gd name="connsiteX20" fmla="*/ 754856 w 962025"/>
                <a:gd name="connsiteY20" fmla="*/ 1012032 h 1016794"/>
                <a:gd name="connsiteX21" fmla="*/ 650081 w 962025"/>
                <a:gd name="connsiteY21" fmla="*/ 995363 h 1016794"/>
                <a:gd name="connsiteX22" fmla="*/ 516731 w 962025"/>
                <a:gd name="connsiteY22" fmla="*/ 988219 h 1016794"/>
                <a:gd name="connsiteX23" fmla="*/ 421481 w 962025"/>
                <a:gd name="connsiteY23" fmla="*/ 1016794 h 1016794"/>
                <a:gd name="connsiteX24" fmla="*/ 357188 w 962025"/>
                <a:gd name="connsiteY24" fmla="*/ 921544 h 1016794"/>
                <a:gd name="connsiteX25" fmla="*/ 285750 w 962025"/>
                <a:gd name="connsiteY25" fmla="*/ 862013 h 1016794"/>
                <a:gd name="connsiteX26" fmla="*/ 230981 w 962025"/>
                <a:gd name="connsiteY26" fmla="*/ 952500 h 1016794"/>
                <a:gd name="connsiteX27" fmla="*/ 116681 w 962025"/>
                <a:gd name="connsiteY27" fmla="*/ 904875 h 1016794"/>
                <a:gd name="connsiteX28" fmla="*/ 78581 w 962025"/>
                <a:gd name="connsiteY28" fmla="*/ 904875 h 1016794"/>
                <a:gd name="connsiteX29" fmla="*/ 71438 w 962025"/>
                <a:gd name="connsiteY29" fmla="*/ 759619 h 1016794"/>
                <a:gd name="connsiteX30" fmla="*/ 154781 w 962025"/>
                <a:gd name="connsiteY30" fmla="*/ 707232 h 1016794"/>
                <a:gd name="connsiteX31" fmla="*/ 323850 w 962025"/>
                <a:gd name="connsiteY31" fmla="*/ 723900 h 1016794"/>
                <a:gd name="connsiteX32" fmla="*/ 300038 w 962025"/>
                <a:gd name="connsiteY32" fmla="*/ 569119 h 1016794"/>
                <a:gd name="connsiteX33" fmla="*/ 190500 w 962025"/>
                <a:gd name="connsiteY33" fmla="*/ 438150 h 1016794"/>
                <a:gd name="connsiteX34" fmla="*/ 85725 w 962025"/>
                <a:gd name="connsiteY34" fmla="*/ 359569 h 1016794"/>
                <a:gd name="connsiteX35" fmla="*/ 59531 w 962025"/>
                <a:gd name="connsiteY35" fmla="*/ 259557 h 1016794"/>
                <a:gd name="connsiteX36" fmla="*/ 76200 w 962025"/>
                <a:gd name="connsiteY36" fmla="*/ 123825 h 1016794"/>
                <a:gd name="connsiteX37" fmla="*/ 0 w 962025"/>
                <a:gd name="connsiteY37" fmla="*/ 69057 h 101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62025" h="1016794">
                  <a:moveTo>
                    <a:pt x="0" y="69057"/>
                  </a:moveTo>
                  <a:lnTo>
                    <a:pt x="102394" y="66675"/>
                  </a:lnTo>
                  <a:lnTo>
                    <a:pt x="183356" y="130969"/>
                  </a:lnTo>
                  <a:lnTo>
                    <a:pt x="228600" y="164307"/>
                  </a:lnTo>
                  <a:lnTo>
                    <a:pt x="233363" y="195263"/>
                  </a:lnTo>
                  <a:lnTo>
                    <a:pt x="233363" y="78582"/>
                  </a:lnTo>
                  <a:lnTo>
                    <a:pt x="278606" y="47625"/>
                  </a:lnTo>
                  <a:lnTo>
                    <a:pt x="302419" y="0"/>
                  </a:lnTo>
                  <a:lnTo>
                    <a:pt x="421481" y="23813"/>
                  </a:lnTo>
                  <a:lnTo>
                    <a:pt x="488156" y="76200"/>
                  </a:lnTo>
                  <a:lnTo>
                    <a:pt x="573881" y="88107"/>
                  </a:lnTo>
                  <a:lnTo>
                    <a:pt x="745331" y="140494"/>
                  </a:lnTo>
                  <a:lnTo>
                    <a:pt x="709613" y="264319"/>
                  </a:lnTo>
                  <a:lnTo>
                    <a:pt x="735806" y="476250"/>
                  </a:lnTo>
                  <a:lnTo>
                    <a:pt x="816769" y="595313"/>
                  </a:lnTo>
                  <a:lnTo>
                    <a:pt x="962025" y="714375"/>
                  </a:lnTo>
                  <a:cubicBezTo>
                    <a:pt x="961231" y="754063"/>
                    <a:pt x="960438" y="793750"/>
                    <a:pt x="959644" y="833438"/>
                  </a:cubicBezTo>
                  <a:lnTo>
                    <a:pt x="850106" y="883444"/>
                  </a:lnTo>
                  <a:lnTo>
                    <a:pt x="850106" y="907257"/>
                  </a:lnTo>
                  <a:lnTo>
                    <a:pt x="764381" y="866775"/>
                  </a:lnTo>
                  <a:lnTo>
                    <a:pt x="754856" y="1012032"/>
                  </a:lnTo>
                  <a:lnTo>
                    <a:pt x="650081" y="995363"/>
                  </a:lnTo>
                  <a:lnTo>
                    <a:pt x="516731" y="988219"/>
                  </a:lnTo>
                  <a:lnTo>
                    <a:pt x="421481" y="1016794"/>
                  </a:lnTo>
                  <a:lnTo>
                    <a:pt x="357188" y="921544"/>
                  </a:lnTo>
                  <a:lnTo>
                    <a:pt x="285750" y="862013"/>
                  </a:lnTo>
                  <a:lnTo>
                    <a:pt x="230981" y="952500"/>
                  </a:lnTo>
                  <a:lnTo>
                    <a:pt x="116681" y="904875"/>
                  </a:lnTo>
                  <a:lnTo>
                    <a:pt x="78581" y="904875"/>
                  </a:lnTo>
                  <a:lnTo>
                    <a:pt x="71438" y="759619"/>
                  </a:lnTo>
                  <a:lnTo>
                    <a:pt x="154781" y="707232"/>
                  </a:lnTo>
                  <a:lnTo>
                    <a:pt x="323850" y="723900"/>
                  </a:lnTo>
                  <a:lnTo>
                    <a:pt x="300038" y="569119"/>
                  </a:lnTo>
                  <a:lnTo>
                    <a:pt x="190500" y="438150"/>
                  </a:lnTo>
                  <a:lnTo>
                    <a:pt x="85725" y="359569"/>
                  </a:lnTo>
                  <a:lnTo>
                    <a:pt x="59531" y="259557"/>
                  </a:lnTo>
                  <a:lnTo>
                    <a:pt x="76200" y="123825"/>
                  </a:lnTo>
                  <a:lnTo>
                    <a:pt x="0" y="69057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5" name="Полилиния 74"/>
            <p:cNvSpPr>
              <a:spLocks noChangeAspect="1"/>
            </p:cNvSpPr>
            <p:nvPr/>
          </p:nvSpPr>
          <p:spPr>
            <a:xfrm>
              <a:off x="2792751" y="1592097"/>
              <a:ext cx="1005709" cy="1180711"/>
            </a:xfrm>
            <a:custGeom>
              <a:avLst/>
              <a:gdLst>
                <a:gd name="connsiteX0" fmla="*/ 85725 w 1081087"/>
                <a:gd name="connsiteY0" fmla="*/ 1016793 h 1269206"/>
                <a:gd name="connsiteX1" fmla="*/ 85725 w 1081087"/>
                <a:gd name="connsiteY1" fmla="*/ 1016793 h 1269206"/>
                <a:gd name="connsiteX2" fmla="*/ 142875 w 1081087"/>
                <a:gd name="connsiteY2" fmla="*/ 778668 h 1269206"/>
                <a:gd name="connsiteX3" fmla="*/ 123825 w 1081087"/>
                <a:gd name="connsiteY3" fmla="*/ 657225 h 1269206"/>
                <a:gd name="connsiteX4" fmla="*/ 28575 w 1081087"/>
                <a:gd name="connsiteY4" fmla="*/ 573881 h 1269206"/>
                <a:gd name="connsiteX5" fmla="*/ 0 w 1081087"/>
                <a:gd name="connsiteY5" fmla="*/ 440531 h 1269206"/>
                <a:gd name="connsiteX6" fmla="*/ 52387 w 1081087"/>
                <a:gd name="connsiteY6" fmla="*/ 300037 h 1269206"/>
                <a:gd name="connsiteX7" fmla="*/ 207169 w 1081087"/>
                <a:gd name="connsiteY7" fmla="*/ 304800 h 1269206"/>
                <a:gd name="connsiteX8" fmla="*/ 383381 w 1081087"/>
                <a:gd name="connsiteY8" fmla="*/ 304800 h 1269206"/>
                <a:gd name="connsiteX9" fmla="*/ 561975 w 1081087"/>
                <a:gd name="connsiteY9" fmla="*/ 323850 h 1269206"/>
                <a:gd name="connsiteX10" fmla="*/ 604837 w 1081087"/>
                <a:gd name="connsiteY10" fmla="*/ 326231 h 1269206"/>
                <a:gd name="connsiteX11" fmla="*/ 707231 w 1081087"/>
                <a:gd name="connsiteY11" fmla="*/ 257175 h 1269206"/>
                <a:gd name="connsiteX12" fmla="*/ 757237 w 1081087"/>
                <a:gd name="connsiteY12" fmla="*/ 159543 h 1269206"/>
                <a:gd name="connsiteX13" fmla="*/ 897731 w 1081087"/>
                <a:gd name="connsiteY13" fmla="*/ 166687 h 1269206"/>
                <a:gd name="connsiteX14" fmla="*/ 926306 w 1081087"/>
                <a:gd name="connsiteY14" fmla="*/ 119062 h 1269206"/>
                <a:gd name="connsiteX15" fmla="*/ 928687 w 1081087"/>
                <a:gd name="connsiteY15" fmla="*/ 23812 h 1269206"/>
                <a:gd name="connsiteX16" fmla="*/ 976312 w 1081087"/>
                <a:gd name="connsiteY16" fmla="*/ 0 h 1269206"/>
                <a:gd name="connsiteX17" fmla="*/ 1081087 w 1081087"/>
                <a:gd name="connsiteY17" fmla="*/ 28575 h 1269206"/>
                <a:gd name="connsiteX18" fmla="*/ 1062037 w 1081087"/>
                <a:gd name="connsiteY18" fmla="*/ 64293 h 1269206"/>
                <a:gd name="connsiteX19" fmla="*/ 1050131 w 1081087"/>
                <a:gd name="connsiteY19" fmla="*/ 180975 h 1269206"/>
                <a:gd name="connsiteX20" fmla="*/ 1064419 w 1081087"/>
                <a:gd name="connsiteY20" fmla="*/ 323850 h 1269206"/>
                <a:gd name="connsiteX21" fmla="*/ 1031081 w 1081087"/>
                <a:gd name="connsiteY21" fmla="*/ 614362 h 1269206"/>
                <a:gd name="connsiteX22" fmla="*/ 1076325 w 1081087"/>
                <a:gd name="connsiteY22" fmla="*/ 704850 h 1269206"/>
                <a:gd name="connsiteX23" fmla="*/ 1045369 w 1081087"/>
                <a:gd name="connsiteY23" fmla="*/ 857250 h 1269206"/>
                <a:gd name="connsiteX24" fmla="*/ 852487 w 1081087"/>
                <a:gd name="connsiteY24" fmla="*/ 1126331 h 1269206"/>
                <a:gd name="connsiteX25" fmla="*/ 831056 w 1081087"/>
                <a:gd name="connsiteY25" fmla="*/ 1202531 h 1269206"/>
                <a:gd name="connsiteX26" fmla="*/ 647700 w 1081087"/>
                <a:gd name="connsiteY26" fmla="*/ 1157287 h 1269206"/>
                <a:gd name="connsiteX27" fmla="*/ 576262 w 1081087"/>
                <a:gd name="connsiteY27" fmla="*/ 1147762 h 1269206"/>
                <a:gd name="connsiteX28" fmla="*/ 511969 w 1081087"/>
                <a:gd name="connsiteY28" fmla="*/ 1095375 h 1269206"/>
                <a:gd name="connsiteX29" fmla="*/ 392906 w 1081087"/>
                <a:gd name="connsiteY29" fmla="*/ 1069181 h 1269206"/>
                <a:gd name="connsiteX30" fmla="*/ 364331 w 1081087"/>
                <a:gd name="connsiteY30" fmla="*/ 1121568 h 1269206"/>
                <a:gd name="connsiteX31" fmla="*/ 321469 w 1081087"/>
                <a:gd name="connsiteY31" fmla="*/ 1152525 h 1269206"/>
                <a:gd name="connsiteX32" fmla="*/ 321469 w 1081087"/>
                <a:gd name="connsiteY32" fmla="*/ 1269206 h 1269206"/>
                <a:gd name="connsiteX33" fmla="*/ 307181 w 1081087"/>
                <a:gd name="connsiteY33" fmla="*/ 1223962 h 1269206"/>
                <a:gd name="connsiteX34" fmla="*/ 192881 w 1081087"/>
                <a:gd name="connsiteY34" fmla="*/ 1143000 h 1269206"/>
                <a:gd name="connsiteX35" fmla="*/ 88106 w 1081087"/>
                <a:gd name="connsiteY35" fmla="*/ 1138237 h 1269206"/>
                <a:gd name="connsiteX36" fmla="*/ 85725 w 1081087"/>
                <a:gd name="connsiteY36" fmla="*/ 1016793 h 12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1087" h="1269206">
                  <a:moveTo>
                    <a:pt x="85725" y="1016793"/>
                  </a:moveTo>
                  <a:lnTo>
                    <a:pt x="85725" y="1016793"/>
                  </a:lnTo>
                  <a:lnTo>
                    <a:pt x="142875" y="778668"/>
                  </a:lnTo>
                  <a:lnTo>
                    <a:pt x="123825" y="657225"/>
                  </a:lnTo>
                  <a:lnTo>
                    <a:pt x="28575" y="573881"/>
                  </a:lnTo>
                  <a:lnTo>
                    <a:pt x="0" y="440531"/>
                  </a:lnTo>
                  <a:lnTo>
                    <a:pt x="52387" y="300037"/>
                  </a:lnTo>
                  <a:lnTo>
                    <a:pt x="207169" y="304800"/>
                  </a:lnTo>
                  <a:lnTo>
                    <a:pt x="383381" y="304800"/>
                  </a:lnTo>
                  <a:lnTo>
                    <a:pt x="561975" y="323850"/>
                  </a:lnTo>
                  <a:lnTo>
                    <a:pt x="604837" y="326231"/>
                  </a:lnTo>
                  <a:lnTo>
                    <a:pt x="707231" y="257175"/>
                  </a:lnTo>
                  <a:lnTo>
                    <a:pt x="757237" y="159543"/>
                  </a:lnTo>
                  <a:lnTo>
                    <a:pt x="897731" y="166687"/>
                  </a:lnTo>
                  <a:lnTo>
                    <a:pt x="926306" y="119062"/>
                  </a:lnTo>
                  <a:cubicBezTo>
                    <a:pt x="927100" y="87312"/>
                    <a:pt x="927893" y="55562"/>
                    <a:pt x="928687" y="23812"/>
                  </a:cubicBezTo>
                  <a:lnTo>
                    <a:pt x="976312" y="0"/>
                  </a:lnTo>
                  <a:lnTo>
                    <a:pt x="1081087" y="28575"/>
                  </a:lnTo>
                  <a:lnTo>
                    <a:pt x="1062037" y="64293"/>
                  </a:lnTo>
                  <a:lnTo>
                    <a:pt x="1050131" y="180975"/>
                  </a:lnTo>
                  <a:lnTo>
                    <a:pt x="1064419" y="323850"/>
                  </a:lnTo>
                  <a:lnTo>
                    <a:pt x="1031081" y="614362"/>
                  </a:lnTo>
                  <a:lnTo>
                    <a:pt x="1076325" y="704850"/>
                  </a:lnTo>
                  <a:lnTo>
                    <a:pt x="1045369" y="857250"/>
                  </a:lnTo>
                  <a:lnTo>
                    <a:pt x="852487" y="1126331"/>
                  </a:lnTo>
                  <a:lnTo>
                    <a:pt x="831056" y="1202531"/>
                  </a:lnTo>
                  <a:lnTo>
                    <a:pt x="647700" y="1157287"/>
                  </a:lnTo>
                  <a:lnTo>
                    <a:pt x="576262" y="1147762"/>
                  </a:lnTo>
                  <a:lnTo>
                    <a:pt x="511969" y="1095375"/>
                  </a:lnTo>
                  <a:lnTo>
                    <a:pt x="392906" y="1069181"/>
                  </a:lnTo>
                  <a:lnTo>
                    <a:pt x="364331" y="1121568"/>
                  </a:lnTo>
                  <a:lnTo>
                    <a:pt x="321469" y="1152525"/>
                  </a:lnTo>
                  <a:lnTo>
                    <a:pt x="321469" y="1269206"/>
                  </a:lnTo>
                  <a:lnTo>
                    <a:pt x="307181" y="1223962"/>
                  </a:lnTo>
                  <a:lnTo>
                    <a:pt x="192881" y="1143000"/>
                  </a:lnTo>
                  <a:lnTo>
                    <a:pt x="88106" y="1138237"/>
                  </a:lnTo>
                  <a:cubicBezTo>
                    <a:pt x="87312" y="1097756"/>
                    <a:pt x="86519" y="1057274"/>
                    <a:pt x="85725" y="1016793"/>
                  </a:cubicBez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6" name="Полилиния 75"/>
            <p:cNvSpPr>
              <a:spLocks noChangeAspect="1"/>
            </p:cNvSpPr>
            <p:nvPr/>
          </p:nvSpPr>
          <p:spPr>
            <a:xfrm>
              <a:off x="2436101" y="1111394"/>
              <a:ext cx="1275966" cy="781973"/>
            </a:xfrm>
            <a:custGeom>
              <a:avLst/>
              <a:gdLst>
                <a:gd name="connsiteX0" fmla="*/ 500062 w 1371600"/>
                <a:gd name="connsiteY0" fmla="*/ 0 h 840582"/>
                <a:gd name="connsiteX1" fmla="*/ 616743 w 1371600"/>
                <a:gd name="connsiteY1" fmla="*/ 90488 h 840582"/>
                <a:gd name="connsiteX2" fmla="*/ 907256 w 1371600"/>
                <a:gd name="connsiteY2" fmla="*/ 64294 h 840582"/>
                <a:gd name="connsiteX3" fmla="*/ 916781 w 1371600"/>
                <a:gd name="connsiteY3" fmla="*/ 157163 h 840582"/>
                <a:gd name="connsiteX4" fmla="*/ 945356 w 1371600"/>
                <a:gd name="connsiteY4" fmla="*/ 176213 h 840582"/>
                <a:gd name="connsiteX5" fmla="*/ 928687 w 1371600"/>
                <a:gd name="connsiteY5" fmla="*/ 273844 h 840582"/>
                <a:gd name="connsiteX6" fmla="*/ 942975 w 1371600"/>
                <a:gd name="connsiteY6" fmla="*/ 326232 h 840582"/>
                <a:gd name="connsiteX7" fmla="*/ 1371600 w 1371600"/>
                <a:gd name="connsiteY7" fmla="*/ 514350 h 840582"/>
                <a:gd name="connsiteX8" fmla="*/ 1312068 w 1371600"/>
                <a:gd name="connsiteY8" fmla="*/ 542925 h 840582"/>
                <a:gd name="connsiteX9" fmla="*/ 1307306 w 1371600"/>
                <a:gd name="connsiteY9" fmla="*/ 631032 h 840582"/>
                <a:gd name="connsiteX10" fmla="*/ 1281112 w 1371600"/>
                <a:gd name="connsiteY10" fmla="*/ 678657 h 840582"/>
                <a:gd name="connsiteX11" fmla="*/ 1138237 w 1371600"/>
                <a:gd name="connsiteY11" fmla="*/ 676275 h 840582"/>
                <a:gd name="connsiteX12" fmla="*/ 1085850 w 1371600"/>
                <a:gd name="connsiteY12" fmla="*/ 773907 h 840582"/>
                <a:gd name="connsiteX13" fmla="*/ 988218 w 1371600"/>
                <a:gd name="connsiteY13" fmla="*/ 840582 h 840582"/>
                <a:gd name="connsiteX14" fmla="*/ 742950 w 1371600"/>
                <a:gd name="connsiteY14" fmla="*/ 821532 h 840582"/>
                <a:gd name="connsiteX15" fmla="*/ 438150 w 1371600"/>
                <a:gd name="connsiteY15" fmla="*/ 812007 h 840582"/>
                <a:gd name="connsiteX16" fmla="*/ 497681 w 1371600"/>
                <a:gd name="connsiteY16" fmla="*/ 619125 h 840582"/>
                <a:gd name="connsiteX17" fmla="*/ 397668 w 1371600"/>
                <a:gd name="connsiteY17" fmla="*/ 628650 h 840582"/>
                <a:gd name="connsiteX18" fmla="*/ 316706 w 1371600"/>
                <a:gd name="connsiteY18" fmla="*/ 690563 h 840582"/>
                <a:gd name="connsiteX19" fmla="*/ 242887 w 1371600"/>
                <a:gd name="connsiteY19" fmla="*/ 704850 h 840582"/>
                <a:gd name="connsiteX20" fmla="*/ 23812 w 1371600"/>
                <a:gd name="connsiteY20" fmla="*/ 628650 h 840582"/>
                <a:gd name="connsiteX21" fmla="*/ 0 w 1371600"/>
                <a:gd name="connsiteY21" fmla="*/ 454819 h 840582"/>
                <a:gd name="connsiteX22" fmla="*/ 78581 w 1371600"/>
                <a:gd name="connsiteY22" fmla="*/ 431007 h 840582"/>
                <a:gd name="connsiteX23" fmla="*/ 235743 w 1371600"/>
                <a:gd name="connsiteY23" fmla="*/ 450057 h 840582"/>
                <a:gd name="connsiteX24" fmla="*/ 309562 w 1371600"/>
                <a:gd name="connsiteY24" fmla="*/ 421482 h 840582"/>
                <a:gd name="connsiteX25" fmla="*/ 307181 w 1371600"/>
                <a:gd name="connsiteY25" fmla="*/ 297657 h 840582"/>
                <a:gd name="connsiteX26" fmla="*/ 416718 w 1371600"/>
                <a:gd name="connsiteY26" fmla="*/ 95250 h 840582"/>
                <a:gd name="connsiteX27" fmla="*/ 500062 w 1371600"/>
                <a:gd name="connsiteY27" fmla="*/ 0 h 84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71600" h="840582">
                  <a:moveTo>
                    <a:pt x="500062" y="0"/>
                  </a:moveTo>
                  <a:lnTo>
                    <a:pt x="616743" y="90488"/>
                  </a:lnTo>
                  <a:lnTo>
                    <a:pt x="907256" y="64294"/>
                  </a:lnTo>
                  <a:lnTo>
                    <a:pt x="916781" y="157163"/>
                  </a:lnTo>
                  <a:lnTo>
                    <a:pt x="945356" y="176213"/>
                  </a:lnTo>
                  <a:lnTo>
                    <a:pt x="928687" y="273844"/>
                  </a:lnTo>
                  <a:lnTo>
                    <a:pt x="942975" y="326232"/>
                  </a:lnTo>
                  <a:lnTo>
                    <a:pt x="1371600" y="514350"/>
                  </a:lnTo>
                  <a:lnTo>
                    <a:pt x="1312068" y="542925"/>
                  </a:lnTo>
                  <a:lnTo>
                    <a:pt x="1307306" y="631032"/>
                  </a:lnTo>
                  <a:lnTo>
                    <a:pt x="1281112" y="678657"/>
                  </a:lnTo>
                  <a:lnTo>
                    <a:pt x="1138237" y="676275"/>
                  </a:lnTo>
                  <a:lnTo>
                    <a:pt x="1085850" y="773907"/>
                  </a:lnTo>
                  <a:lnTo>
                    <a:pt x="988218" y="840582"/>
                  </a:lnTo>
                  <a:lnTo>
                    <a:pt x="742950" y="821532"/>
                  </a:lnTo>
                  <a:lnTo>
                    <a:pt x="438150" y="812007"/>
                  </a:lnTo>
                  <a:lnTo>
                    <a:pt x="497681" y="619125"/>
                  </a:lnTo>
                  <a:lnTo>
                    <a:pt x="397668" y="628650"/>
                  </a:lnTo>
                  <a:lnTo>
                    <a:pt x="316706" y="690563"/>
                  </a:lnTo>
                  <a:lnTo>
                    <a:pt x="242887" y="704850"/>
                  </a:lnTo>
                  <a:lnTo>
                    <a:pt x="23812" y="628650"/>
                  </a:lnTo>
                  <a:lnTo>
                    <a:pt x="0" y="454819"/>
                  </a:lnTo>
                  <a:lnTo>
                    <a:pt x="78581" y="431007"/>
                  </a:lnTo>
                  <a:lnTo>
                    <a:pt x="235743" y="450057"/>
                  </a:lnTo>
                  <a:lnTo>
                    <a:pt x="309562" y="421482"/>
                  </a:lnTo>
                  <a:cubicBezTo>
                    <a:pt x="308768" y="380207"/>
                    <a:pt x="307975" y="338932"/>
                    <a:pt x="307181" y="297657"/>
                  </a:cubicBezTo>
                  <a:lnTo>
                    <a:pt x="416718" y="95250"/>
                  </a:lnTo>
                  <a:lnTo>
                    <a:pt x="500062" y="0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7" name="Полилиния 76"/>
            <p:cNvSpPr>
              <a:spLocks noChangeAspect="1"/>
            </p:cNvSpPr>
            <p:nvPr/>
          </p:nvSpPr>
          <p:spPr>
            <a:xfrm>
              <a:off x="4451943" y="2679760"/>
              <a:ext cx="870582" cy="1185142"/>
            </a:xfrm>
            <a:custGeom>
              <a:avLst/>
              <a:gdLst>
                <a:gd name="connsiteX0" fmla="*/ 171450 w 935832"/>
                <a:gd name="connsiteY0" fmla="*/ 0 h 1273969"/>
                <a:gd name="connsiteX1" fmla="*/ 414338 w 935832"/>
                <a:gd name="connsiteY1" fmla="*/ 40482 h 1273969"/>
                <a:gd name="connsiteX2" fmla="*/ 450057 w 935832"/>
                <a:gd name="connsiteY2" fmla="*/ 321469 h 1273969"/>
                <a:gd name="connsiteX3" fmla="*/ 704850 w 935832"/>
                <a:gd name="connsiteY3" fmla="*/ 371475 h 1273969"/>
                <a:gd name="connsiteX4" fmla="*/ 588169 w 935832"/>
                <a:gd name="connsiteY4" fmla="*/ 431007 h 1273969"/>
                <a:gd name="connsiteX5" fmla="*/ 628650 w 935832"/>
                <a:gd name="connsiteY5" fmla="*/ 621507 h 1273969"/>
                <a:gd name="connsiteX6" fmla="*/ 711994 w 935832"/>
                <a:gd name="connsiteY6" fmla="*/ 726282 h 1273969"/>
                <a:gd name="connsiteX7" fmla="*/ 740569 w 935832"/>
                <a:gd name="connsiteY7" fmla="*/ 873919 h 1273969"/>
                <a:gd name="connsiteX8" fmla="*/ 845344 w 935832"/>
                <a:gd name="connsiteY8" fmla="*/ 985838 h 1273969"/>
                <a:gd name="connsiteX9" fmla="*/ 935832 w 935832"/>
                <a:gd name="connsiteY9" fmla="*/ 995363 h 1273969"/>
                <a:gd name="connsiteX10" fmla="*/ 871538 w 935832"/>
                <a:gd name="connsiteY10" fmla="*/ 1197769 h 1273969"/>
                <a:gd name="connsiteX11" fmla="*/ 788194 w 935832"/>
                <a:gd name="connsiteY11" fmla="*/ 1228725 h 1273969"/>
                <a:gd name="connsiteX12" fmla="*/ 766763 w 935832"/>
                <a:gd name="connsiteY12" fmla="*/ 1273969 h 1273969"/>
                <a:gd name="connsiteX13" fmla="*/ 547688 w 935832"/>
                <a:gd name="connsiteY13" fmla="*/ 1159669 h 1273969"/>
                <a:gd name="connsiteX14" fmla="*/ 497682 w 935832"/>
                <a:gd name="connsiteY14" fmla="*/ 983457 h 1273969"/>
                <a:gd name="connsiteX15" fmla="*/ 280988 w 935832"/>
                <a:gd name="connsiteY15" fmla="*/ 1009650 h 1273969"/>
                <a:gd name="connsiteX16" fmla="*/ 230982 w 935832"/>
                <a:gd name="connsiteY16" fmla="*/ 1026319 h 1273969"/>
                <a:gd name="connsiteX17" fmla="*/ 159544 w 935832"/>
                <a:gd name="connsiteY17" fmla="*/ 1026319 h 1273969"/>
                <a:gd name="connsiteX18" fmla="*/ 97632 w 935832"/>
                <a:gd name="connsiteY18" fmla="*/ 942975 h 1273969"/>
                <a:gd name="connsiteX19" fmla="*/ 4763 w 935832"/>
                <a:gd name="connsiteY19" fmla="*/ 892969 h 1273969"/>
                <a:gd name="connsiteX20" fmla="*/ 50007 w 935832"/>
                <a:gd name="connsiteY20" fmla="*/ 859632 h 1273969"/>
                <a:gd name="connsiteX21" fmla="*/ 116682 w 935832"/>
                <a:gd name="connsiteY21" fmla="*/ 752475 h 1273969"/>
                <a:gd name="connsiteX22" fmla="*/ 130969 w 935832"/>
                <a:gd name="connsiteY22" fmla="*/ 707232 h 1273969"/>
                <a:gd name="connsiteX23" fmla="*/ 138113 w 935832"/>
                <a:gd name="connsiteY23" fmla="*/ 631032 h 1273969"/>
                <a:gd name="connsiteX24" fmla="*/ 121444 w 935832"/>
                <a:gd name="connsiteY24" fmla="*/ 592932 h 1273969"/>
                <a:gd name="connsiteX25" fmla="*/ 42863 w 935832"/>
                <a:gd name="connsiteY25" fmla="*/ 542925 h 1273969"/>
                <a:gd name="connsiteX26" fmla="*/ 0 w 935832"/>
                <a:gd name="connsiteY26" fmla="*/ 481013 h 1273969"/>
                <a:gd name="connsiteX27" fmla="*/ 2382 w 935832"/>
                <a:gd name="connsiteY27" fmla="*/ 433388 h 1273969"/>
                <a:gd name="connsiteX28" fmla="*/ 100013 w 935832"/>
                <a:gd name="connsiteY28" fmla="*/ 326232 h 1273969"/>
                <a:gd name="connsiteX29" fmla="*/ 104775 w 935832"/>
                <a:gd name="connsiteY29" fmla="*/ 209550 h 1273969"/>
                <a:gd name="connsiteX30" fmla="*/ 142875 w 935832"/>
                <a:gd name="connsiteY30" fmla="*/ 216694 h 1273969"/>
                <a:gd name="connsiteX31" fmla="*/ 171450 w 935832"/>
                <a:gd name="connsiteY31" fmla="*/ 0 h 12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35832" h="1273969">
                  <a:moveTo>
                    <a:pt x="171450" y="0"/>
                  </a:moveTo>
                  <a:lnTo>
                    <a:pt x="414338" y="40482"/>
                  </a:lnTo>
                  <a:lnTo>
                    <a:pt x="450057" y="321469"/>
                  </a:lnTo>
                  <a:lnTo>
                    <a:pt x="704850" y="371475"/>
                  </a:lnTo>
                  <a:lnTo>
                    <a:pt x="588169" y="431007"/>
                  </a:lnTo>
                  <a:lnTo>
                    <a:pt x="628650" y="621507"/>
                  </a:lnTo>
                  <a:lnTo>
                    <a:pt x="711994" y="726282"/>
                  </a:lnTo>
                  <a:lnTo>
                    <a:pt x="740569" y="873919"/>
                  </a:lnTo>
                  <a:lnTo>
                    <a:pt x="845344" y="985838"/>
                  </a:lnTo>
                  <a:lnTo>
                    <a:pt x="935832" y="995363"/>
                  </a:lnTo>
                  <a:lnTo>
                    <a:pt x="871538" y="1197769"/>
                  </a:lnTo>
                  <a:lnTo>
                    <a:pt x="788194" y="1228725"/>
                  </a:lnTo>
                  <a:lnTo>
                    <a:pt x="766763" y="1273969"/>
                  </a:lnTo>
                  <a:lnTo>
                    <a:pt x="547688" y="1159669"/>
                  </a:lnTo>
                  <a:lnTo>
                    <a:pt x="497682" y="983457"/>
                  </a:lnTo>
                  <a:lnTo>
                    <a:pt x="280988" y="1009650"/>
                  </a:lnTo>
                  <a:lnTo>
                    <a:pt x="230982" y="1026319"/>
                  </a:lnTo>
                  <a:lnTo>
                    <a:pt x="159544" y="1026319"/>
                  </a:lnTo>
                  <a:lnTo>
                    <a:pt x="97632" y="942975"/>
                  </a:lnTo>
                  <a:lnTo>
                    <a:pt x="4763" y="892969"/>
                  </a:lnTo>
                  <a:lnTo>
                    <a:pt x="50007" y="859632"/>
                  </a:lnTo>
                  <a:lnTo>
                    <a:pt x="116682" y="752475"/>
                  </a:lnTo>
                  <a:lnTo>
                    <a:pt x="130969" y="707232"/>
                  </a:lnTo>
                  <a:lnTo>
                    <a:pt x="138113" y="631032"/>
                  </a:lnTo>
                  <a:lnTo>
                    <a:pt x="121444" y="592932"/>
                  </a:lnTo>
                  <a:lnTo>
                    <a:pt x="42863" y="542925"/>
                  </a:lnTo>
                  <a:lnTo>
                    <a:pt x="0" y="481013"/>
                  </a:lnTo>
                  <a:lnTo>
                    <a:pt x="2382" y="433388"/>
                  </a:lnTo>
                  <a:lnTo>
                    <a:pt x="100013" y="326232"/>
                  </a:lnTo>
                  <a:lnTo>
                    <a:pt x="104775" y="209550"/>
                  </a:lnTo>
                  <a:lnTo>
                    <a:pt x="142875" y="216694"/>
                  </a:lnTo>
                  <a:lnTo>
                    <a:pt x="171450" y="0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8" name="Полилиния 77"/>
            <p:cNvSpPr>
              <a:spLocks noChangeAspect="1"/>
            </p:cNvSpPr>
            <p:nvPr/>
          </p:nvSpPr>
          <p:spPr>
            <a:xfrm>
              <a:off x="6374759" y="2504767"/>
              <a:ext cx="850644" cy="1318054"/>
            </a:xfrm>
            <a:custGeom>
              <a:avLst/>
              <a:gdLst>
                <a:gd name="connsiteX0" fmla="*/ 0 w 914400"/>
                <a:gd name="connsiteY0" fmla="*/ 0 h 1416843"/>
                <a:gd name="connsiteX1" fmla="*/ 171450 w 914400"/>
                <a:gd name="connsiteY1" fmla="*/ 14287 h 1416843"/>
                <a:gd name="connsiteX2" fmla="*/ 323850 w 914400"/>
                <a:gd name="connsiteY2" fmla="*/ 80962 h 1416843"/>
                <a:gd name="connsiteX3" fmla="*/ 454819 w 914400"/>
                <a:gd name="connsiteY3" fmla="*/ 114300 h 1416843"/>
                <a:gd name="connsiteX4" fmla="*/ 447675 w 914400"/>
                <a:gd name="connsiteY4" fmla="*/ 147637 h 1416843"/>
                <a:gd name="connsiteX5" fmla="*/ 531019 w 914400"/>
                <a:gd name="connsiteY5" fmla="*/ 392906 h 1416843"/>
                <a:gd name="connsiteX6" fmla="*/ 742950 w 914400"/>
                <a:gd name="connsiteY6" fmla="*/ 395287 h 1416843"/>
                <a:gd name="connsiteX7" fmla="*/ 804863 w 914400"/>
                <a:gd name="connsiteY7" fmla="*/ 371475 h 1416843"/>
                <a:gd name="connsiteX8" fmla="*/ 902494 w 914400"/>
                <a:gd name="connsiteY8" fmla="*/ 454818 h 1416843"/>
                <a:gd name="connsiteX9" fmla="*/ 881063 w 914400"/>
                <a:gd name="connsiteY9" fmla="*/ 550068 h 1416843"/>
                <a:gd name="connsiteX10" fmla="*/ 833438 w 914400"/>
                <a:gd name="connsiteY10" fmla="*/ 631031 h 1416843"/>
                <a:gd name="connsiteX11" fmla="*/ 878681 w 914400"/>
                <a:gd name="connsiteY11" fmla="*/ 819150 h 1416843"/>
                <a:gd name="connsiteX12" fmla="*/ 914400 w 914400"/>
                <a:gd name="connsiteY12" fmla="*/ 881062 h 1416843"/>
                <a:gd name="connsiteX13" fmla="*/ 883444 w 914400"/>
                <a:gd name="connsiteY13" fmla="*/ 947737 h 1416843"/>
                <a:gd name="connsiteX14" fmla="*/ 814388 w 914400"/>
                <a:gd name="connsiteY14" fmla="*/ 1007268 h 1416843"/>
                <a:gd name="connsiteX15" fmla="*/ 778669 w 914400"/>
                <a:gd name="connsiteY15" fmla="*/ 1154906 h 1416843"/>
                <a:gd name="connsiteX16" fmla="*/ 866775 w 914400"/>
                <a:gd name="connsiteY16" fmla="*/ 1316831 h 1416843"/>
                <a:gd name="connsiteX17" fmla="*/ 783431 w 914400"/>
                <a:gd name="connsiteY17" fmla="*/ 1328737 h 1416843"/>
                <a:gd name="connsiteX18" fmla="*/ 673894 w 914400"/>
                <a:gd name="connsiteY18" fmla="*/ 1373981 h 1416843"/>
                <a:gd name="connsiteX19" fmla="*/ 535781 w 914400"/>
                <a:gd name="connsiteY19" fmla="*/ 1416843 h 1416843"/>
                <a:gd name="connsiteX20" fmla="*/ 366713 w 914400"/>
                <a:gd name="connsiteY20" fmla="*/ 1252537 h 1416843"/>
                <a:gd name="connsiteX21" fmla="*/ 290513 w 914400"/>
                <a:gd name="connsiteY21" fmla="*/ 1266825 h 1416843"/>
                <a:gd name="connsiteX22" fmla="*/ 171450 w 914400"/>
                <a:gd name="connsiteY22" fmla="*/ 1169193 h 1416843"/>
                <a:gd name="connsiteX23" fmla="*/ 111919 w 914400"/>
                <a:gd name="connsiteY23" fmla="*/ 990600 h 1416843"/>
                <a:gd name="connsiteX24" fmla="*/ 197644 w 914400"/>
                <a:gd name="connsiteY24" fmla="*/ 721518 h 1416843"/>
                <a:gd name="connsiteX25" fmla="*/ 238125 w 914400"/>
                <a:gd name="connsiteY25" fmla="*/ 571500 h 1416843"/>
                <a:gd name="connsiteX26" fmla="*/ 347663 w 914400"/>
                <a:gd name="connsiteY26" fmla="*/ 452437 h 1416843"/>
                <a:gd name="connsiteX27" fmla="*/ 280988 w 914400"/>
                <a:gd name="connsiteY27" fmla="*/ 402431 h 1416843"/>
                <a:gd name="connsiteX28" fmla="*/ 142875 w 914400"/>
                <a:gd name="connsiteY28" fmla="*/ 357187 h 1416843"/>
                <a:gd name="connsiteX29" fmla="*/ 14288 w 914400"/>
                <a:gd name="connsiteY29" fmla="*/ 354806 h 1416843"/>
                <a:gd name="connsiteX30" fmla="*/ 61913 w 914400"/>
                <a:gd name="connsiteY30" fmla="*/ 64293 h 1416843"/>
                <a:gd name="connsiteX31" fmla="*/ 0 w 914400"/>
                <a:gd name="connsiteY31" fmla="*/ 0 h 141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4400" h="1416843">
                  <a:moveTo>
                    <a:pt x="0" y="0"/>
                  </a:moveTo>
                  <a:lnTo>
                    <a:pt x="171450" y="14287"/>
                  </a:lnTo>
                  <a:lnTo>
                    <a:pt x="323850" y="80962"/>
                  </a:lnTo>
                  <a:lnTo>
                    <a:pt x="454819" y="114300"/>
                  </a:lnTo>
                  <a:lnTo>
                    <a:pt x="447675" y="147637"/>
                  </a:lnTo>
                  <a:lnTo>
                    <a:pt x="531019" y="392906"/>
                  </a:lnTo>
                  <a:lnTo>
                    <a:pt x="742950" y="395287"/>
                  </a:lnTo>
                  <a:lnTo>
                    <a:pt x="804863" y="371475"/>
                  </a:lnTo>
                  <a:lnTo>
                    <a:pt x="902494" y="454818"/>
                  </a:lnTo>
                  <a:lnTo>
                    <a:pt x="881063" y="550068"/>
                  </a:lnTo>
                  <a:lnTo>
                    <a:pt x="833438" y="631031"/>
                  </a:lnTo>
                  <a:lnTo>
                    <a:pt x="878681" y="819150"/>
                  </a:lnTo>
                  <a:lnTo>
                    <a:pt x="914400" y="881062"/>
                  </a:lnTo>
                  <a:lnTo>
                    <a:pt x="883444" y="947737"/>
                  </a:lnTo>
                  <a:lnTo>
                    <a:pt x="814388" y="1007268"/>
                  </a:lnTo>
                  <a:lnTo>
                    <a:pt x="778669" y="1154906"/>
                  </a:lnTo>
                  <a:lnTo>
                    <a:pt x="866775" y="1316831"/>
                  </a:lnTo>
                  <a:lnTo>
                    <a:pt x="783431" y="1328737"/>
                  </a:lnTo>
                  <a:lnTo>
                    <a:pt x="673894" y="1373981"/>
                  </a:lnTo>
                  <a:lnTo>
                    <a:pt x="535781" y="1416843"/>
                  </a:lnTo>
                  <a:lnTo>
                    <a:pt x="366713" y="1252537"/>
                  </a:lnTo>
                  <a:lnTo>
                    <a:pt x="290513" y="1266825"/>
                  </a:lnTo>
                  <a:lnTo>
                    <a:pt x="171450" y="1169193"/>
                  </a:lnTo>
                  <a:lnTo>
                    <a:pt x="111919" y="990600"/>
                  </a:lnTo>
                  <a:lnTo>
                    <a:pt x="197644" y="721518"/>
                  </a:lnTo>
                  <a:lnTo>
                    <a:pt x="238125" y="571500"/>
                  </a:lnTo>
                  <a:lnTo>
                    <a:pt x="347663" y="452437"/>
                  </a:lnTo>
                  <a:lnTo>
                    <a:pt x="280988" y="402431"/>
                  </a:lnTo>
                  <a:lnTo>
                    <a:pt x="142875" y="357187"/>
                  </a:lnTo>
                  <a:lnTo>
                    <a:pt x="14288" y="354806"/>
                  </a:lnTo>
                  <a:lnTo>
                    <a:pt x="61913" y="6429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9" name="Полилиния 78"/>
            <p:cNvSpPr>
              <a:spLocks noChangeAspect="1"/>
            </p:cNvSpPr>
            <p:nvPr/>
          </p:nvSpPr>
          <p:spPr>
            <a:xfrm>
              <a:off x="5683611" y="2794960"/>
              <a:ext cx="1019001" cy="1034507"/>
            </a:xfrm>
            <a:custGeom>
              <a:avLst/>
              <a:gdLst>
                <a:gd name="connsiteX0" fmla="*/ 0 w 1100137"/>
                <a:gd name="connsiteY0" fmla="*/ 400050 h 1112044"/>
                <a:gd name="connsiteX1" fmla="*/ 161925 w 1100137"/>
                <a:gd name="connsiteY1" fmla="*/ 364332 h 1112044"/>
                <a:gd name="connsiteX2" fmla="*/ 319087 w 1100137"/>
                <a:gd name="connsiteY2" fmla="*/ 411957 h 1112044"/>
                <a:gd name="connsiteX3" fmla="*/ 354806 w 1100137"/>
                <a:gd name="connsiteY3" fmla="*/ 283369 h 1112044"/>
                <a:gd name="connsiteX4" fmla="*/ 352425 w 1100137"/>
                <a:gd name="connsiteY4" fmla="*/ 123825 h 1112044"/>
                <a:gd name="connsiteX5" fmla="*/ 383381 w 1100137"/>
                <a:gd name="connsiteY5" fmla="*/ 104775 h 1112044"/>
                <a:gd name="connsiteX6" fmla="*/ 373856 w 1100137"/>
                <a:gd name="connsiteY6" fmla="*/ 47625 h 1112044"/>
                <a:gd name="connsiteX7" fmla="*/ 450056 w 1100137"/>
                <a:gd name="connsiteY7" fmla="*/ 0 h 1112044"/>
                <a:gd name="connsiteX8" fmla="*/ 626268 w 1100137"/>
                <a:gd name="connsiteY8" fmla="*/ 109538 h 1112044"/>
                <a:gd name="connsiteX9" fmla="*/ 762000 w 1100137"/>
                <a:gd name="connsiteY9" fmla="*/ 69057 h 1112044"/>
                <a:gd name="connsiteX10" fmla="*/ 762000 w 1100137"/>
                <a:gd name="connsiteY10" fmla="*/ 33338 h 1112044"/>
                <a:gd name="connsiteX11" fmla="*/ 885825 w 1100137"/>
                <a:gd name="connsiteY11" fmla="*/ 38100 h 1112044"/>
                <a:gd name="connsiteX12" fmla="*/ 1033462 w 1100137"/>
                <a:gd name="connsiteY12" fmla="*/ 92869 h 1112044"/>
                <a:gd name="connsiteX13" fmla="*/ 1100137 w 1100137"/>
                <a:gd name="connsiteY13" fmla="*/ 140494 h 1112044"/>
                <a:gd name="connsiteX14" fmla="*/ 983456 w 1100137"/>
                <a:gd name="connsiteY14" fmla="*/ 257175 h 1112044"/>
                <a:gd name="connsiteX15" fmla="*/ 859631 w 1100137"/>
                <a:gd name="connsiteY15" fmla="*/ 678657 h 1112044"/>
                <a:gd name="connsiteX16" fmla="*/ 914400 w 1100137"/>
                <a:gd name="connsiteY16" fmla="*/ 852488 h 1112044"/>
                <a:gd name="connsiteX17" fmla="*/ 1042987 w 1100137"/>
                <a:gd name="connsiteY17" fmla="*/ 954882 h 1112044"/>
                <a:gd name="connsiteX18" fmla="*/ 1000125 w 1100137"/>
                <a:gd name="connsiteY18" fmla="*/ 954882 h 1112044"/>
                <a:gd name="connsiteX19" fmla="*/ 966787 w 1100137"/>
                <a:gd name="connsiteY19" fmla="*/ 1102519 h 1112044"/>
                <a:gd name="connsiteX20" fmla="*/ 752475 w 1100137"/>
                <a:gd name="connsiteY20" fmla="*/ 1112044 h 1112044"/>
                <a:gd name="connsiteX21" fmla="*/ 604837 w 1100137"/>
                <a:gd name="connsiteY21" fmla="*/ 1052513 h 1112044"/>
                <a:gd name="connsiteX22" fmla="*/ 466725 w 1100137"/>
                <a:gd name="connsiteY22" fmla="*/ 1042988 h 1112044"/>
                <a:gd name="connsiteX23" fmla="*/ 381000 w 1100137"/>
                <a:gd name="connsiteY23" fmla="*/ 1035844 h 1112044"/>
                <a:gd name="connsiteX24" fmla="*/ 419100 w 1100137"/>
                <a:gd name="connsiteY24" fmla="*/ 914400 h 1112044"/>
                <a:gd name="connsiteX25" fmla="*/ 300037 w 1100137"/>
                <a:gd name="connsiteY25" fmla="*/ 900113 h 1112044"/>
                <a:gd name="connsiteX26" fmla="*/ 183356 w 1100137"/>
                <a:gd name="connsiteY26" fmla="*/ 869157 h 1112044"/>
                <a:gd name="connsiteX27" fmla="*/ 207168 w 1100137"/>
                <a:gd name="connsiteY27" fmla="*/ 726282 h 1112044"/>
                <a:gd name="connsiteX28" fmla="*/ 92868 w 1100137"/>
                <a:gd name="connsiteY28" fmla="*/ 750094 h 1112044"/>
                <a:gd name="connsiteX29" fmla="*/ 30956 w 1100137"/>
                <a:gd name="connsiteY29" fmla="*/ 557213 h 1112044"/>
                <a:gd name="connsiteX30" fmla="*/ 0 w 1100137"/>
                <a:gd name="connsiteY30" fmla="*/ 400050 h 11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00137" h="1112044">
                  <a:moveTo>
                    <a:pt x="0" y="400050"/>
                  </a:moveTo>
                  <a:lnTo>
                    <a:pt x="161925" y="364332"/>
                  </a:lnTo>
                  <a:lnTo>
                    <a:pt x="319087" y="411957"/>
                  </a:lnTo>
                  <a:lnTo>
                    <a:pt x="354806" y="283369"/>
                  </a:lnTo>
                  <a:cubicBezTo>
                    <a:pt x="354012" y="230188"/>
                    <a:pt x="353219" y="177006"/>
                    <a:pt x="352425" y="123825"/>
                  </a:cubicBezTo>
                  <a:lnTo>
                    <a:pt x="383381" y="104775"/>
                  </a:lnTo>
                  <a:lnTo>
                    <a:pt x="373856" y="47625"/>
                  </a:lnTo>
                  <a:lnTo>
                    <a:pt x="450056" y="0"/>
                  </a:lnTo>
                  <a:lnTo>
                    <a:pt x="626268" y="109538"/>
                  </a:lnTo>
                  <a:lnTo>
                    <a:pt x="762000" y="69057"/>
                  </a:lnTo>
                  <a:lnTo>
                    <a:pt x="762000" y="33338"/>
                  </a:lnTo>
                  <a:lnTo>
                    <a:pt x="885825" y="38100"/>
                  </a:lnTo>
                  <a:lnTo>
                    <a:pt x="1033462" y="92869"/>
                  </a:lnTo>
                  <a:lnTo>
                    <a:pt x="1100137" y="140494"/>
                  </a:lnTo>
                  <a:lnTo>
                    <a:pt x="983456" y="257175"/>
                  </a:lnTo>
                  <a:lnTo>
                    <a:pt x="859631" y="678657"/>
                  </a:lnTo>
                  <a:lnTo>
                    <a:pt x="914400" y="852488"/>
                  </a:lnTo>
                  <a:lnTo>
                    <a:pt x="1042987" y="954882"/>
                  </a:lnTo>
                  <a:lnTo>
                    <a:pt x="1000125" y="954882"/>
                  </a:lnTo>
                  <a:lnTo>
                    <a:pt x="966787" y="1102519"/>
                  </a:lnTo>
                  <a:lnTo>
                    <a:pt x="752475" y="1112044"/>
                  </a:lnTo>
                  <a:lnTo>
                    <a:pt x="604837" y="1052513"/>
                  </a:lnTo>
                  <a:lnTo>
                    <a:pt x="466725" y="1042988"/>
                  </a:lnTo>
                  <a:lnTo>
                    <a:pt x="381000" y="1035844"/>
                  </a:lnTo>
                  <a:lnTo>
                    <a:pt x="419100" y="914400"/>
                  </a:lnTo>
                  <a:lnTo>
                    <a:pt x="300037" y="900113"/>
                  </a:lnTo>
                  <a:lnTo>
                    <a:pt x="183356" y="869157"/>
                  </a:lnTo>
                  <a:lnTo>
                    <a:pt x="207168" y="726282"/>
                  </a:lnTo>
                  <a:lnTo>
                    <a:pt x="92868" y="750094"/>
                  </a:lnTo>
                  <a:lnTo>
                    <a:pt x="30956" y="557213"/>
                  </a:lnTo>
                  <a:lnTo>
                    <a:pt x="0" y="400050"/>
                  </a:lnTo>
                  <a:close/>
                </a:path>
              </a:pathLst>
            </a:custGeom>
            <a:solidFill>
              <a:srgbClr val="9DC65A"/>
            </a:solidFill>
            <a:ln>
              <a:solidFill>
                <a:srgbClr val="6699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0" name="Полилиния 79"/>
            <p:cNvSpPr>
              <a:spLocks noChangeAspect="1"/>
            </p:cNvSpPr>
            <p:nvPr/>
          </p:nvSpPr>
          <p:spPr>
            <a:xfrm>
              <a:off x="5001324" y="2376285"/>
              <a:ext cx="1010140" cy="1220586"/>
            </a:xfrm>
            <a:custGeom>
              <a:avLst/>
              <a:gdLst>
                <a:gd name="connsiteX0" fmla="*/ 862013 w 1085850"/>
                <a:gd name="connsiteY0" fmla="*/ 0 h 1312069"/>
                <a:gd name="connsiteX1" fmla="*/ 973931 w 1085850"/>
                <a:gd name="connsiteY1" fmla="*/ 135731 h 1312069"/>
                <a:gd name="connsiteX2" fmla="*/ 1047750 w 1085850"/>
                <a:gd name="connsiteY2" fmla="*/ 240506 h 1312069"/>
                <a:gd name="connsiteX3" fmla="*/ 973931 w 1085850"/>
                <a:gd name="connsiteY3" fmla="*/ 261938 h 1312069"/>
                <a:gd name="connsiteX4" fmla="*/ 935831 w 1085850"/>
                <a:gd name="connsiteY4" fmla="*/ 335756 h 1312069"/>
                <a:gd name="connsiteX5" fmla="*/ 950119 w 1085850"/>
                <a:gd name="connsiteY5" fmla="*/ 390525 h 1312069"/>
                <a:gd name="connsiteX6" fmla="*/ 897731 w 1085850"/>
                <a:gd name="connsiteY6" fmla="*/ 531019 h 1312069"/>
                <a:gd name="connsiteX7" fmla="*/ 1004888 w 1085850"/>
                <a:gd name="connsiteY7" fmla="*/ 621506 h 1312069"/>
                <a:gd name="connsiteX8" fmla="*/ 1081088 w 1085850"/>
                <a:gd name="connsiteY8" fmla="*/ 576263 h 1312069"/>
                <a:gd name="connsiteX9" fmla="*/ 1085850 w 1085850"/>
                <a:gd name="connsiteY9" fmla="*/ 738188 h 1312069"/>
                <a:gd name="connsiteX10" fmla="*/ 1047750 w 1085850"/>
                <a:gd name="connsiteY10" fmla="*/ 862013 h 1312069"/>
                <a:gd name="connsiteX11" fmla="*/ 890588 w 1085850"/>
                <a:gd name="connsiteY11" fmla="*/ 821531 h 1312069"/>
                <a:gd name="connsiteX12" fmla="*/ 731044 w 1085850"/>
                <a:gd name="connsiteY12" fmla="*/ 840581 h 1312069"/>
                <a:gd name="connsiteX13" fmla="*/ 754856 w 1085850"/>
                <a:gd name="connsiteY13" fmla="*/ 1012031 h 1312069"/>
                <a:gd name="connsiteX14" fmla="*/ 814388 w 1085850"/>
                <a:gd name="connsiteY14" fmla="*/ 1202531 h 1312069"/>
                <a:gd name="connsiteX15" fmla="*/ 769144 w 1085850"/>
                <a:gd name="connsiteY15" fmla="*/ 1176338 h 1312069"/>
                <a:gd name="connsiteX16" fmla="*/ 488156 w 1085850"/>
                <a:gd name="connsiteY16" fmla="*/ 1135856 h 1312069"/>
                <a:gd name="connsiteX17" fmla="*/ 447675 w 1085850"/>
                <a:gd name="connsiteY17" fmla="*/ 1312069 h 1312069"/>
                <a:gd name="connsiteX18" fmla="*/ 261938 w 1085850"/>
                <a:gd name="connsiteY18" fmla="*/ 1312069 h 1312069"/>
                <a:gd name="connsiteX19" fmla="*/ 152400 w 1085850"/>
                <a:gd name="connsiteY19" fmla="*/ 1202531 h 1312069"/>
                <a:gd name="connsiteX20" fmla="*/ 121444 w 1085850"/>
                <a:gd name="connsiteY20" fmla="*/ 1047750 h 1312069"/>
                <a:gd name="connsiteX21" fmla="*/ 40481 w 1085850"/>
                <a:gd name="connsiteY21" fmla="*/ 942975 h 1312069"/>
                <a:gd name="connsiteX22" fmla="*/ 0 w 1085850"/>
                <a:gd name="connsiteY22" fmla="*/ 759619 h 1312069"/>
                <a:gd name="connsiteX23" fmla="*/ 100013 w 1085850"/>
                <a:gd name="connsiteY23" fmla="*/ 700088 h 1312069"/>
                <a:gd name="connsiteX24" fmla="*/ 197644 w 1085850"/>
                <a:gd name="connsiteY24" fmla="*/ 707231 h 1312069"/>
                <a:gd name="connsiteX25" fmla="*/ 209550 w 1085850"/>
                <a:gd name="connsiteY25" fmla="*/ 485775 h 1312069"/>
                <a:gd name="connsiteX26" fmla="*/ 259556 w 1085850"/>
                <a:gd name="connsiteY26" fmla="*/ 361950 h 1312069"/>
                <a:gd name="connsiteX27" fmla="*/ 361950 w 1085850"/>
                <a:gd name="connsiteY27" fmla="*/ 369094 h 1312069"/>
                <a:gd name="connsiteX28" fmla="*/ 483394 w 1085850"/>
                <a:gd name="connsiteY28" fmla="*/ 450056 h 1312069"/>
                <a:gd name="connsiteX29" fmla="*/ 692944 w 1085850"/>
                <a:gd name="connsiteY29" fmla="*/ 342900 h 1312069"/>
                <a:gd name="connsiteX30" fmla="*/ 695325 w 1085850"/>
                <a:gd name="connsiteY30" fmla="*/ 171450 h 1312069"/>
                <a:gd name="connsiteX31" fmla="*/ 733425 w 1085850"/>
                <a:gd name="connsiteY31" fmla="*/ 19050 h 1312069"/>
                <a:gd name="connsiteX32" fmla="*/ 862013 w 1085850"/>
                <a:gd name="connsiteY32" fmla="*/ 0 h 131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5850" h="1312069">
                  <a:moveTo>
                    <a:pt x="862013" y="0"/>
                  </a:moveTo>
                  <a:lnTo>
                    <a:pt x="973931" y="135731"/>
                  </a:lnTo>
                  <a:lnTo>
                    <a:pt x="1047750" y="240506"/>
                  </a:lnTo>
                  <a:lnTo>
                    <a:pt x="973931" y="261938"/>
                  </a:lnTo>
                  <a:lnTo>
                    <a:pt x="935831" y="335756"/>
                  </a:lnTo>
                  <a:lnTo>
                    <a:pt x="950119" y="390525"/>
                  </a:lnTo>
                  <a:lnTo>
                    <a:pt x="897731" y="531019"/>
                  </a:lnTo>
                  <a:lnTo>
                    <a:pt x="1004888" y="621506"/>
                  </a:lnTo>
                  <a:lnTo>
                    <a:pt x="1081088" y="576263"/>
                  </a:lnTo>
                  <a:lnTo>
                    <a:pt x="1085850" y="738188"/>
                  </a:lnTo>
                  <a:lnTo>
                    <a:pt x="1047750" y="862013"/>
                  </a:lnTo>
                  <a:lnTo>
                    <a:pt x="890588" y="821531"/>
                  </a:lnTo>
                  <a:lnTo>
                    <a:pt x="731044" y="840581"/>
                  </a:lnTo>
                  <a:lnTo>
                    <a:pt x="754856" y="1012031"/>
                  </a:lnTo>
                  <a:lnTo>
                    <a:pt x="814388" y="1202531"/>
                  </a:lnTo>
                  <a:lnTo>
                    <a:pt x="769144" y="1176338"/>
                  </a:lnTo>
                  <a:lnTo>
                    <a:pt x="488156" y="1135856"/>
                  </a:lnTo>
                  <a:lnTo>
                    <a:pt x="447675" y="1312069"/>
                  </a:lnTo>
                  <a:lnTo>
                    <a:pt x="261938" y="1312069"/>
                  </a:lnTo>
                  <a:lnTo>
                    <a:pt x="152400" y="1202531"/>
                  </a:lnTo>
                  <a:lnTo>
                    <a:pt x="121444" y="1047750"/>
                  </a:lnTo>
                  <a:lnTo>
                    <a:pt x="40481" y="942975"/>
                  </a:lnTo>
                  <a:lnTo>
                    <a:pt x="0" y="759619"/>
                  </a:lnTo>
                  <a:lnTo>
                    <a:pt x="100013" y="700088"/>
                  </a:lnTo>
                  <a:lnTo>
                    <a:pt x="197644" y="707231"/>
                  </a:lnTo>
                  <a:lnTo>
                    <a:pt x="209550" y="485775"/>
                  </a:lnTo>
                  <a:lnTo>
                    <a:pt x="259556" y="361950"/>
                  </a:lnTo>
                  <a:lnTo>
                    <a:pt x="361950" y="369094"/>
                  </a:lnTo>
                  <a:lnTo>
                    <a:pt x="483394" y="450056"/>
                  </a:lnTo>
                  <a:lnTo>
                    <a:pt x="692944" y="342900"/>
                  </a:lnTo>
                  <a:cubicBezTo>
                    <a:pt x="693738" y="285750"/>
                    <a:pt x="694531" y="228600"/>
                    <a:pt x="695325" y="171450"/>
                  </a:cubicBezTo>
                  <a:lnTo>
                    <a:pt x="733425" y="19050"/>
                  </a:lnTo>
                  <a:lnTo>
                    <a:pt x="86201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1" name="Полилиния 80"/>
            <p:cNvSpPr>
              <a:spLocks noChangeAspect="1"/>
            </p:cNvSpPr>
            <p:nvPr/>
          </p:nvSpPr>
          <p:spPr>
            <a:xfrm>
              <a:off x="5683611" y="1499058"/>
              <a:ext cx="1335777" cy="1448753"/>
            </a:xfrm>
            <a:custGeom>
              <a:avLst/>
              <a:gdLst>
                <a:gd name="connsiteX0" fmla="*/ 0 w 1435894"/>
                <a:gd name="connsiteY0" fmla="*/ 435769 h 1557338"/>
                <a:gd name="connsiteX1" fmla="*/ 192881 w 1435894"/>
                <a:gd name="connsiteY1" fmla="*/ 185738 h 1557338"/>
                <a:gd name="connsiteX2" fmla="*/ 250031 w 1435894"/>
                <a:gd name="connsiteY2" fmla="*/ 64294 h 1557338"/>
                <a:gd name="connsiteX3" fmla="*/ 307181 w 1435894"/>
                <a:gd name="connsiteY3" fmla="*/ 0 h 1557338"/>
                <a:gd name="connsiteX4" fmla="*/ 671513 w 1435894"/>
                <a:gd name="connsiteY4" fmla="*/ 121444 h 1557338"/>
                <a:gd name="connsiteX5" fmla="*/ 978694 w 1435894"/>
                <a:gd name="connsiteY5" fmla="*/ 102394 h 1557338"/>
                <a:gd name="connsiteX6" fmla="*/ 1183481 w 1435894"/>
                <a:gd name="connsiteY6" fmla="*/ 126206 h 1557338"/>
                <a:gd name="connsiteX7" fmla="*/ 1250156 w 1435894"/>
                <a:gd name="connsiteY7" fmla="*/ 28575 h 1557338"/>
                <a:gd name="connsiteX8" fmla="*/ 1340644 w 1435894"/>
                <a:gd name="connsiteY8" fmla="*/ 152400 h 1557338"/>
                <a:gd name="connsiteX9" fmla="*/ 1435894 w 1435894"/>
                <a:gd name="connsiteY9" fmla="*/ 338138 h 1557338"/>
                <a:gd name="connsiteX10" fmla="*/ 1402556 w 1435894"/>
                <a:gd name="connsiteY10" fmla="*/ 747713 h 1557338"/>
                <a:gd name="connsiteX11" fmla="*/ 1302544 w 1435894"/>
                <a:gd name="connsiteY11" fmla="*/ 776288 h 1557338"/>
                <a:gd name="connsiteX12" fmla="*/ 1304925 w 1435894"/>
                <a:gd name="connsiteY12" fmla="*/ 1023938 h 1557338"/>
                <a:gd name="connsiteX13" fmla="*/ 1204913 w 1435894"/>
                <a:gd name="connsiteY13" fmla="*/ 1195388 h 1557338"/>
                <a:gd name="connsiteX14" fmla="*/ 1054894 w 1435894"/>
                <a:gd name="connsiteY14" fmla="*/ 1166813 h 1557338"/>
                <a:gd name="connsiteX15" fmla="*/ 921544 w 1435894"/>
                <a:gd name="connsiteY15" fmla="*/ 1092994 h 1557338"/>
                <a:gd name="connsiteX16" fmla="*/ 745331 w 1435894"/>
                <a:gd name="connsiteY16" fmla="*/ 1078706 h 1557338"/>
                <a:gd name="connsiteX17" fmla="*/ 795338 w 1435894"/>
                <a:gd name="connsiteY17" fmla="*/ 1138238 h 1557338"/>
                <a:gd name="connsiteX18" fmla="*/ 759619 w 1435894"/>
                <a:gd name="connsiteY18" fmla="*/ 1459706 h 1557338"/>
                <a:gd name="connsiteX19" fmla="*/ 631031 w 1435894"/>
                <a:gd name="connsiteY19" fmla="*/ 1497806 h 1557338"/>
                <a:gd name="connsiteX20" fmla="*/ 445294 w 1435894"/>
                <a:gd name="connsiteY20" fmla="*/ 1393031 h 1557338"/>
                <a:gd name="connsiteX21" fmla="*/ 371475 w 1435894"/>
                <a:gd name="connsiteY21" fmla="*/ 1438275 h 1557338"/>
                <a:gd name="connsiteX22" fmla="*/ 378619 w 1435894"/>
                <a:gd name="connsiteY22" fmla="*/ 1493044 h 1557338"/>
                <a:gd name="connsiteX23" fmla="*/ 271463 w 1435894"/>
                <a:gd name="connsiteY23" fmla="*/ 1557338 h 1557338"/>
                <a:gd name="connsiteX24" fmla="*/ 164306 w 1435894"/>
                <a:gd name="connsiteY24" fmla="*/ 1471613 h 1557338"/>
                <a:gd name="connsiteX25" fmla="*/ 214313 w 1435894"/>
                <a:gd name="connsiteY25" fmla="*/ 1333500 h 1557338"/>
                <a:gd name="connsiteX26" fmla="*/ 204788 w 1435894"/>
                <a:gd name="connsiteY26" fmla="*/ 1273969 h 1557338"/>
                <a:gd name="connsiteX27" fmla="*/ 240506 w 1435894"/>
                <a:gd name="connsiteY27" fmla="*/ 1200150 h 1557338"/>
                <a:gd name="connsiteX28" fmla="*/ 314325 w 1435894"/>
                <a:gd name="connsiteY28" fmla="*/ 1183481 h 1557338"/>
                <a:gd name="connsiteX29" fmla="*/ 126206 w 1435894"/>
                <a:gd name="connsiteY29" fmla="*/ 938213 h 1557338"/>
                <a:gd name="connsiteX30" fmla="*/ 135731 w 1435894"/>
                <a:gd name="connsiteY30" fmla="*/ 769144 h 1557338"/>
                <a:gd name="connsiteX31" fmla="*/ 0 w 1435894"/>
                <a:gd name="connsiteY31" fmla="*/ 435769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5894" h="1557338">
                  <a:moveTo>
                    <a:pt x="0" y="435769"/>
                  </a:moveTo>
                  <a:lnTo>
                    <a:pt x="192881" y="185738"/>
                  </a:lnTo>
                  <a:lnTo>
                    <a:pt x="250031" y="64294"/>
                  </a:lnTo>
                  <a:lnTo>
                    <a:pt x="307181" y="0"/>
                  </a:lnTo>
                  <a:lnTo>
                    <a:pt x="671513" y="121444"/>
                  </a:lnTo>
                  <a:lnTo>
                    <a:pt x="978694" y="102394"/>
                  </a:lnTo>
                  <a:lnTo>
                    <a:pt x="1183481" y="126206"/>
                  </a:lnTo>
                  <a:lnTo>
                    <a:pt x="1250156" y="28575"/>
                  </a:lnTo>
                  <a:lnTo>
                    <a:pt x="1340644" y="152400"/>
                  </a:lnTo>
                  <a:lnTo>
                    <a:pt x="1435894" y="338138"/>
                  </a:lnTo>
                  <a:lnTo>
                    <a:pt x="1402556" y="747713"/>
                  </a:lnTo>
                  <a:lnTo>
                    <a:pt x="1302544" y="776288"/>
                  </a:lnTo>
                  <a:cubicBezTo>
                    <a:pt x="1303338" y="858838"/>
                    <a:pt x="1304131" y="941388"/>
                    <a:pt x="1304925" y="1023938"/>
                  </a:cubicBezTo>
                  <a:lnTo>
                    <a:pt x="1204913" y="1195388"/>
                  </a:lnTo>
                  <a:lnTo>
                    <a:pt x="1054894" y="1166813"/>
                  </a:lnTo>
                  <a:lnTo>
                    <a:pt x="921544" y="1092994"/>
                  </a:lnTo>
                  <a:lnTo>
                    <a:pt x="745331" y="1078706"/>
                  </a:lnTo>
                  <a:lnTo>
                    <a:pt x="795338" y="1138238"/>
                  </a:lnTo>
                  <a:lnTo>
                    <a:pt x="759619" y="1459706"/>
                  </a:lnTo>
                  <a:lnTo>
                    <a:pt x="631031" y="1497806"/>
                  </a:lnTo>
                  <a:lnTo>
                    <a:pt x="445294" y="1393031"/>
                  </a:lnTo>
                  <a:lnTo>
                    <a:pt x="371475" y="1438275"/>
                  </a:lnTo>
                  <a:lnTo>
                    <a:pt x="378619" y="1493044"/>
                  </a:lnTo>
                  <a:lnTo>
                    <a:pt x="271463" y="1557338"/>
                  </a:lnTo>
                  <a:lnTo>
                    <a:pt x="164306" y="1471613"/>
                  </a:lnTo>
                  <a:lnTo>
                    <a:pt x="214313" y="1333500"/>
                  </a:lnTo>
                  <a:lnTo>
                    <a:pt x="204788" y="1273969"/>
                  </a:lnTo>
                  <a:lnTo>
                    <a:pt x="240506" y="1200150"/>
                  </a:lnTo>
                  <a:lnTo>
                    <a:pt x="314325" y="1183481"/>
                  </a:lnTo>
                  <a:lnTo>
                    <a:pt x="126206" y="938213"/>
                  </a:lnTo>
                  <a:lnTo>
                    <a:pt x="135731" y="769144"/>
                  </a:lnTo>
                  <a:lnTo>
                    <a:pt x="0" y="435769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2" name="Полилиния 81"/>
            <p:cNvSpPr>
              <a:spLocks noChangeAspect="1"/>
            </p:cNvSpPr>
            <p:nvPr/>
          </p:nvSpPr>
          <p:spPr>
            <a:xfrm>
              <a:off x="4598154" y="1811403"/>
              <a:ext cx="1216155" cy="1220586"/>
            </a:xfrm>
            <a:custGeom>
              <a:avLst/>
              <a:gdLst>
                <a:gd name="connsiteX0" fmla="*/ 7143 w 1307306"/>
                <a:gd name="connsiteY0" fmla="*/ 928688 h 1312069"/>
                <a:gd name="connsiteX1" fmla="*/ 0 w 1307306"/>
                <a:gd name="connsiteY1" fmla="*/ 826294 h 1312069"/>
                <a:gd name="connsiteX2" fmla="*/ 50006 w 1307306"/>
                <a:gd name="connsiteY2" fmla="*/ 566738 h 1312069"/>
                <a:gd name="connsiteX3" fmla="*/ 171450 w 1307306"/>
                <a:gd name="connsiteY3" fmla="*/ 535782 h 1312069"/>
                <a:gd name="connsiteX4" fmla="*/ 109537 w 1307306"/>
                <a:gd name="connsiteY4" fmla="*/ 457200 h 1312069"/>
                <a:gd name="connsiteX5" fmla="*/ 100012 w 1307306"/>
                <a:gd name="connsiteY5" fmla="*/ 381000 h 1312069"/>
                <a:gd name="connsiteX6" fmla="*/ 278606 w 1307306"/>
                <a:gd name="connsiteY6" fmla="*/ 409575 h 1312069"/>
                <a:gd name="connsiteX7" fmla="*/ 264318 w 1307306"/>
                <a:gd name="connsiteY7" fmla="*/ 345282 h 1312069"/>
                <a:gd name="connsiteX8" fmla="*/ 400050 w 1307306"/>
                <a:gd name="connsiteY8" fmla="*/ 311944 h 1312069"/>
                <a:gd name="connsiteX9" fmla="*/ 440531 w 1307306"/>
                <a:gd name="connsiteY9" fmla="*/ 261938 h 1312069"/>
                <a:gd name="connsiteX10" fmla="*/ 700087 w 1307306"/>
                <a:gd name="connsiteY10" fmla="*/ 252413 h 1312069"/>
                <a:gd name="connsiteX11" fmla="*/ 714375 w 1307306"/>
                <a:gd name="connsiteY11" fmla="*/ 166688 h 1312069"/>
                <a:gd name="connsiteX12" fmla="*/ 797718 w 1307306"/>
                <a:gd name="connsiteY12" fmla="*/ 47625 h 1312069"/>
                <a:gd name="connsiteX13" fmla="*/ 904875 w 1307306"/>
                <a:gd name="connsiteY13" fmla="*/ 0 h 1312069"/>
                <a:gd name="connsiteX14" fmla="*/ 1057275 w 1307306"/>
                <a:gd name="connsiteY14" fmla="*/ 47625 h 1312069"/>
                <a:gd name="connsiteX15" fmla="*/ 1097756 w 1307306"/>
                <a:gd name="connsiteY15" fmla="*/ 164307 h 1312069"/>
                <a:gd name="connsiteX16" fmla="*/ 1164431 w 1307306"/>
                <a:gd name="connsiteY16" fmla="*/ 97632 h 1312069"/>
                <a:gd name="connsiteX17" fmla="*/ 1307306 w 1307306"/>
                <a:gd name="connsiteY17" fmla="*/ 431007 h 1312069"/>
                <a:gd name="connsiteX18" fmla="*/ 1288256 w 1307306"/>
                <a:gd name="connsiteY18" fmla="*/ 600075 h 1312069"/>
                <a:gd name="connsiteX19" fmla="*/ 1171575 w 1307306"/>
                <a:gd name="connsiteY19" fmla="*/ 621507 h 1312069"/>
                <a:gd name="connsiteX20" fmla="*/ 1123950 w 1307306"/>
                <a:gd name="connsiteY20" fmla="*/ 783432 h 1312069"/>
                <a:gd name="connsiteX21" fmla="*/ 1114425 w 1307306"/>
                <a:gd name="connsiteY21" fmla="*/ 945357 h 1312069"/>
                <a:gd name="connsiteX22" fmla="*/ 1121568 w 1307306"/>
                <a:gd name="connsiteY22" fmla="*/ 945357 h 1312069"/>
                <a:gd name="connsiteX23" fmla="*/ 914400 w 1307306"/>
                <a:gd name="connsiteY23" fmla="*/ 1054894 h 1312069"/>
                <a:gd name="connsiteX24" fmla="*/ 785812 w 1307306"/>
                <a:gd name="connsiteY24" fmla="*/ 971550 h 1312069"/>
                <a:gd name="connsiteX25" fmla="*/ 702468 w 1307306"/>
                <a:gd name="connsiteY25" fmla="*/ 971550 h 1312069"/>
                <a:gd name="connsiteX26" fmla="*/ 638175 w 1307306"/>
                <a:gd name="connsiteY26" fmla="*/ 1104900 h 1312069"/>
                <a:gd name="connsiteX27" fmla="*/ 628650 w 1307306"/>
                <a:gd name="connsiteY27" fmla="*/ 1312069 h 1312069"/>
                <a:gd name="connsiteX28" fmla="*/ 523875 w 1307306"/>
                <a:gd name="connsiteY28" fmla="*/ 1307307 h 1312069"/>
                <a:gd name="connsiteX29" fmla="*/ 295275 w 1307306"/>
                <a:gd name="connsiteY29" fmla="*/ 1252538 h 1312069"/>
                <a:gd name="connsiteX30" fmla="*/ 254793 w 1307306"/>
                <a:gd name="connsiteY30" fmla="*/ 978694 h 1312069"/>
                <a:gd name="connsiteX31" fmla="*/ 7143 w 1307306"/>
                <a:gd name="connsiteY31" fmla="*/ 928688 h 131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7306" h="1312069">
                  <a:moveTo>
                    <a:pt x="7143" y="928688"/>
                  </a:moveTo>
                  <a:lnTo>
                    <a:pt x="0" y="826294"/>
                  </a:lnTo>
                  <a:lnTo>
                    <a:pt x="50006" y="566738"/>
                  </a:lnTo>
                  <a:lnTo>
                    <a:pt x="171450" y="535782"/>
                  </a:lnTo>
                  <a:lnTo>
                    <a:pt x="109537" y="457200"/>
                  </a:lnTo>
                  <a:lnTo>
                    <a:pt x="100012" y="381000"/>
                  </a:lnTo>
                  <a:lnTo>
                    <a:pt x="278606" y="409575"/>
                  </a:lnTo>
                  <a:lnTo>
                    <a:pt x="264318" y="345282"/>
                  </a:lnTo>
                  <a:lnTo>
                    <a:pt x="400050" y="311944"/>
                  </a:lnTo>
                  <a:lnTo>
                    <a:pt x="440531" y="261938"/>
                  </a:lnTo>
                  <a:lnTo>
                    <a:pt x="700087" y="252413"/>
                  </a:lnTo>
                  <a:lnTo>
                    <a:pt x="714375" y="166688"/>
                  </a:lnTo>
                  <a:lnTo>
                    <a:pt x="797718" y="47625"/>
                  </a:lnTo>
                  <a:lnTo>
                    <a:pt x="904875" y="0"/>
                  </a:lnTo>
                  <a:lnTo>
                    <a:pt x="1057275" y="47625"/>
                  </a:lnTo>
                  <a:lnTo>
                    <a:pt x="1097756" y="164307"/>
                  </a:lnTo>
                  <a:lnTo>
                    <a:pt x="1164431" y="97632"/>
                  </a:lnTo>
                  <a:lnTo>
                    <a:pt x="1307306" y="431007"/>
                  </a:lnTo>
                  <a:lnTo>
                    <a:pt x="1288256" y="600075"/>
                  </a:lnTo>
                  <a:lnTo>
                    <a:pt x="1171575" y="621507"/>
                  </a:lnTo>
                  <a:lnTo>
                    <a:pt x="1123950" y="783432"/>
                  </a:lnTo>
                  <a:lnTo>
                    <a:pt x="1114425" y="945357"/>
                  </a:lnTo>
                  <a:lnTo>
                    <a:pt x="1121568" y="945357"/>
                  </a:lnTo>
                  <a:lnTo>
                    <a:pt x="914400" y="1054894"/>
                  </a:lnTo>
                  <a:lnTo>
                    <a:pt x="785812" y="971550"/>
                  </a:lnTo>
                  <a:lnTo>
                    <a:pt x="702468" y="971550"/>
                  </a:lnTo>
                  <a:lnTo>
                    <a:pt x="638175" y="1104900"/>
                  </a:lnTo>
                  <a:lnTo>
                    <a:pt x="628650" y="1312069"/>
                  </a:lnTo>
                  <a:lnTo>
                    <a:pt x="523875" y="1307307"/>
                  </a:lnTo>
                  <a:lnTo>
                    <a:pt x="295275" y="1252538"/>
                  </a:lnTo>
                  <a:lnTo>
                    <a:pt x="254793" y="978694"/>
                  </a:lnTo>
                  <a:lnTo>
                    <a:pt x="7143" y="9286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3" name="Овал 82"/>
            <p:cNvSpPr>
              <a:spLocks noChangeAspect="1"/>
            </p:cNvSpPr>
            <p:nvPr/>
          </p:nvSpPr>
          <p:spPr>
            <a:xfrm>
              <a:off x="4823680" y="3460264"/>
              <a:ext cx="67535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4" name="Овал 83"/>
            <p:cNvSpPr>
              <a:spLocks noChangeAspect="1"/>
            </p:cNvSpPr>
            <p:nvPr/>
          </p:nvSpPr>
          <p:spPr>
            <a:xfrm>
              <a:off x="5584745" y="2972916"/>
              <a:ext cx="64938" cy="6768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5" name="Овал 84"/>
            <p:cNvSpPr>
              <a:spLocks noChangeAspect="1"/>
            </p:cNvSpPr>
            <p:nvPr/>
          </p:nvSpPr>
          <p:spPr>
            <a:xfrm>
              <a:off x="3997676" y="3676864"/>
              <a:ext cx="67535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6" name="Овал 85"/>
            <p:cNvSpPr>
              <a:spLocks noChangeAspect="1"/>
            </p:cNvSpPr>
            <p:nvPr/>
          </p:nvSpPr>
          <p:spPr>
            <a:xfrm>
              <a:off x="4737713" y="3647821"/>
              <a:ext cx="66656" cy="66656"/>
            </a:xfrm>
            <a:prstGeom prst="ellipse">
              <a:avLst/>
            </a:prstGeom>
            <a:solidFill>
              <a:srgbClr val="36590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7" name="Овал 86"/>
            <p:cNvSpPr>
              <a:spLocks noChangeAspect="1"/>
            </p:cNvSpPr>
            <p:nvPr/>
          </p:nvSpPr>
          <p:spPr>
            <a:xfrm>
              <a:off x="4365536" y="3626271"/>
              <a:ext cx="66528" cy="66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8" name="Овал 87"/>
            <p:cNvSpPr>
              <a:spLocks noChangeAspect="1"/>
            </p:cNvSpPr>
            <p:nvPr/>
          </p:nvSpPr>
          <p:spPr>
            <a:xfrm>
              <a:off x="5439285" y="3814946"/>
              <a:ext cx="67535" cy="67686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9" name="Овал 88"/>
            <p:cNvSpPr>
              <a:spLocks noChangeAspect="1"/>
            </p:cNvSpPr>
            <p:nvPr/>
          </p:nvSpPr>
          <p:spPr>
            <a:xfrm>
              <a:off x="5730205" y="3866388"/>
              <a:ext cx="67535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0" name="Овал 89"/>
            <p:cNvSpPr>
              <a:spLocks noChangeAspect="1"/>
            </p:cNvSpPr>
            <p:nvPr/>
          </p:nvSpPr>
          <p:spPr>
            <a:xfrm>
              <a:off x="4662635" y="4231900"/>
              <a:ext cx="64937" cy="67686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1" name="Овал 90"/>
            <p:cNvSpPr>
              <a:spLocks noChangeAspect="1"/>
            </p:cNvSpPr>
            <p:nvPr/>
          </p:nvSpPr>
          <p:spPr>
            <a:xfrm>
              <a:off x="4111966" y="4359151"/>
              <a:ext cx="64937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2" name="Овал 91"/>
            <p:cNvSpPr>
              <a:spLocks noChangeAspect="1"/>
            </p:cNvSpPr>
            <p:nvPr/>
          </p:nvSpPr>
          <p:spPr>
            <a:xfrm>
              <a:off x="4730170" y="4564920"/>
              <a:ext cx="67535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3" name="Овал 92"/>
            <p:cNvSpPr>
              <a:spLocks noChangeAspect="1"/>
            </p:cNvSpPr>
            <p:nvPr/>
          </p:nvSpPr>
          <p:spPr>
            <a:xfrm>
              <a:off x="5200316" y="4567629"/>
              <a:ext cx="67535" cy="67686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4" name="Овал 93"/>
            <p:cNvSpPr>
              <a:spLocks noChangeAspect="1"/>
            </p:cNvSpPr>
            <p:nvPr/>
          </p:nvSpPr>
          <p:spPr>
            <a:xfrm>
              <a:off x="5717218" y="4646145"/>
              <a:ext cx="64937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5" name="Овал 94"/>
            <p:cNvSpPr>
              <a:spLocks noChangeAspect="1"/>
            </p:cNvSpPr>
            <p:nvPr/>
          </p:nvSpPr>
          <p:spPr>
            <a:xfrm>
              <a:off x="5039271" y="4987289"/>
              <a:ext cx="67535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6" name="Овал 95"/>
            <p:cNvSpPr>
              <a:spLocks noChangeAspect="1"/>
            </p:cNvSpPr>
            <p:nvPr/>
          </p:nvSpPr>
          <p:spPr>
            <a:xfrm>
              <a:off x="4673025" y="4933139"/>
              <a:ext cx="64937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4382105" y="5106418"/>
              <a:ext cx="64937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8" name="Овал 97"/>
            <p:cNvSpPr>
              <a:spLocks noChangeAspect="1"/>
            </p:cNvSpPr>
            <p:nvPr/>
          </p:nvSpPr>
          <p:spPr>
            <a:xfrm>
              <a:off x="4002871" y="4914187"/>
              <a:ext cx="64937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9" name="Овал 98"/>
            <p:cNvSpPr>
              <a:spLocks noChangeAspect="1"/>
            </p:cNvSpPr>
            <p:nvPr/>
          </p:nvSpPr>
          <p:spPr>
            <a:xfrm>
              <a:off x="4693805" y="5439440"/>
              <a:ext cx="64937" cy="67686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0" name="Овал 99"/>
            <p:cNvSpPr>
              <a:spLocks noChangeAspect="1"/>
            </p:cNvSpPr>
            <p:nvPr/>
          </p:nvSpPr>
          <p:spPr>
            <a:xfrm>
              <a:off x="5447079" y="5664161"/>
              <a:ext cx="67535" cy="62273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1" name="Овал 100"/>
            <p:cNvSpPr>
              <a:spLocks noChangeAspect="1"/>
            </p:cNvSpPr>
            <p:nvPr/>
          </p:nvSpPr>
          <p:spPr>
            <a:xfrm>
              <a:off x="5223694" y="6230027"/>
              <a:ext cx="67535" cy="67686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2" name="Овал 101"/>
            <p:cNvSpPr>
              <a:spLocks noChangeAspect="1"/>
            </p:cNvSpPr>
            <p:nvPr/>
          </p:nvSpPr>
          <p:spPr>
            <a:xfrm>
              <a:off x="5543185" y="6652396"/>
              <a:ext cx="64938" cy="6768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rgbClr val="FF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3" name="Овал 102"/>
            <p:cNvSpPr>
              <a:spLocks noChangeAspect="1"/>
            </p:cNvSpPr>
            <p:nvPr/>
          </p:nvSpPr>
          <p:spPr>
            <a:xfrm>
              <a:off x="3587272" y="4740908"/>
              <a:ext cx="67535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4" name="Овал 103"/>
            <p:cNvSpPr>
              <a:spLocks noChangeAspect="1"/>
            </p:cNvSpPr>
            <p:nvPr/>
          </p:nvSpPr>
          <p:spPr>
            <a:xfrm>
              <a:off x="2818413" y="5230963"/>
              <a:ext cx="67535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5" name="Овал 104"/>
            <p:cNvSpPr>
              <a:spLocks noChangeAspect="1"/>
            </p:cNvSpPr>
            <p:nvPr/>
          </p:nvSpPr>
          <p:spPr>
            <a:xfrm>
              <a:off x="3634027" y="3953028"/>
              <a:ext cx="67535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Text" lastClr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6" name="Овал 105"/>
            <p:cNvSpPr>
              <a:spLocks noChangeAspect="1"/>
            </p:cNvSpPr>
            <p:nvPr/>
          </p:nvSpPr>
          <p:spPr>
            <a:xfrm>
              <a:off x="3072968" y="3985517"/>
              <a:ext cx="64937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7" name="Овал 106"/>
            <p:cNvSpPr>
              <a:spLocks noChangeAspect="1"/>
            </p:cNvSpPr>
            <p:nvPr/>
          </p:nvSpPr>
          <p:spPr>
            <a:xfrm>
              <a:off x="2789840" y="3923246"/>
              <a:ext cx="67535" cy="67686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8" name="Овал 107"/>
            <p:cNvSpPr>
              <a:spLocks noChangeAspect="1"/>
            </p:cNvSpPr>
            <p:nvPr/>
          </p:nvSpPr>
          <p:spPr>
            <a:xfrm>
              <a:off x="3397654" y="3376333"/>
              <a:ext cx="64938" cy="67686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9" name="Овал 108"/>
            <p:cNvSpPr>
              <a:spLocks noChangeAspect="1"/>
            </p:cNvSpPr>
            <p:nvPr/>
          </p:nvSpPr>
          <p:spPr>
            <a:xfrm>
              <a:off x="4036638" y="2593868"/>
              <a:ext cx="64938" cy="62273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0" name="Овал 109"/>
            <p:cNvSpPr>
              <a:spLocks noChangeAspect="1"/>
            </p:cNvSpPr>
            <p:nvPr/>
          </p:nvSpPr>
          <p:spPr>
            <a:xfrm>
              <a:off x="3613247" y="2000928"/>
              <a:ext cx="67535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1" name="Овал 110"/>
            <p:cNvSpPr>
              <a:spLocks noChangeAspect="1"/>
            </p:cNvSpPr>
            <p:nvPr/>
          </p:nvSpPr>
          <p:spPr>
            <a:xfrm>
              <a:off x="2885948" y="1429647"/>
              <a:ext cx="64937" cy="67688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2" name="Овал 111"/>
            <p:cNvSpPr>
              <a:spLocks noChangeAspect="1"/>
            </p:cNvSpPr>
            <p:nvPr/>
          </p:nvSpPr>
          <p:spPr>
            <a:xfrm>
              <a:off x="5179536" y="2631773"/>
              <a:ext cx="67535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3" name="Овал 112"/>
            <p:cNvSpPr>
              <a:spLocks noChangeAspect="1"/>
            </p:cNvSpPr>
            <p:nvPr/>
          </p:nvSpPr>
          <p:spPr>
            <a:xfrm>
              <a:off x="6138012" y="2631773"/>
              <a:ext cx="67535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4" name="Овал 113"/>
            <p:cNvSpPr>
              <a:spLocks noChangeAspect="1"/>
            </p:cNvSpPr>
            <p:nvPr/>
          </p:nvSpPr>
          <p:spPr>
            <a:xfrm>
              <a:off x="6818556" y="3165149"/>
              <a:ext cx="64937" cy="64980"/>
            </a:xfrm>
            <a:prstGeom prst="ellipse">
              <a:avLst/>
            </a:prstGeom>
            <a:solidFill>
              <a:srgbClr val="36590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 sz="4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5" name="TextBox 223"/>
            <p:cNvSpPr txBox="1">
              <a:spLocks noChangeAspect="1"/>
            </p:cNvSpPr>
            <p:nvPr/>
          </p:nvSpPr>
          <p:spPr bwMode="auto">
            <a:xfrm>
              <a:off x="3114528" y="733823"/>
              <a:ext cx="459756" cy="257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ЛУЗА</a:t>
              </a:r>
            </a:p>
          </p:txBody>
        </p:sp>
        <p:sp>
          <p:nvSpPr>
            <p:cNvPr id="116" name="TextBox 224"/>
            <p:cNvSpPr txBox="1">
              <a:spLocks noChangeAspect="1"/>
            </p:cNvSpPr>
            <p:nvPr/>
          </p:nvSpPr>
          <p:spPr bwMode="auto">
            <a:xfrm>
              <a:off x="2792438" y="1467552"/>
              <a:ext cx="864965" cy="257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ПОДОСИНОВЕЦ</a:t>
              </a:r>
            </a:p>
          </p:txBody>
        </p:sp>
        <p:sp>
          <p:nvSpPr>
            <p:cNvPr id="117" name="TextBox 225"/>
            <p:cNvSpPr txBox="1">
              <a:spLocks noChangeAspect="1"/>
            </p:cNvSpPr>
            <p:nvPr/>
          </p:nvSpPr>
          <p:spPr bwMode="auto">
            <a:xfrm>
              <a:off x="3189854" y="2065908"/>
              <a:ext cx="646777" cy="257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ОПАРИНО</a:t>
              </a:r>
            </a:p>
          </p:txBody>
        </p:sp>
        <p:sp>
          <p:nvSpPr>
            <p:cNvPr id="118" name="TextBox 226"/>
            <p:cNvSpPr txBox="1">
              <a:spLocks noChangeAspect="1"/>
            </p:cNvSpPr>
            <p:nvPr/>
          </p:nvSpPr>
          <p:spPr bwMode="auto">
            <a:xfrm>
              <a:off x="3647013" y="2412467"/>
              <a:ext cx="600022" cy="257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МУРАШИ</a:t>
              </a:r>
            </a:p>
          </p:txBody>
        </p:sp>
        <p:sp>
          <p:nvSpPr>
            <p:cNvPr id="119" name="TextBox 227"/>
            <p:cNvSpPr txBox="1">
              <a:spLocks noChangeAspect="1"/>
            </p:cNvSpPr>
            <p:nvPr/>
          </p:nvSpPr>
          <p:spPr bwMode="auto">
            <a:xfrm>
              <a:off x="5117196" y="2466617"/>
              <a:ext cx="618204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НАГОРСК</a:t>
              </a:r>
            </a:p>
          </p:txBody>
        </p:sp>
        <p:sp>
          <p:nvSpPr>
            <p:cNvPr id="120" name="TextBox 228"/>
            <p:cNvSpPr txBox="1">
              <a:spLocks noChangeAspect="1"/>
            </p:cNvSpPr>
            <p:nvPr/>
          </p:nvSpPr>
          <p:spPr bwMode="auto">
            <a:xfrm>
              <a:off x="5995149" y="2466617"/>
              <a:ext cx="470148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КИРС</a:t>
              </a:r>
            </a:p>
          </p:txBody>
        </p:sp>
        <p:sp>
          <p:nvSpPr>
            <p:cNvPr id="121" name="TextBox 229"/>
            <p:cNvSpPr txBox="1">
              <a:spLocks noChangeAspect="1"/>
            </p:cNvSpPr>
            <p:nvPr/>
          </p:nvSpPr>
          <p:spPr bwMode="auto">
            <a:xfrm>
              <a:off x="6548417" y="2991870"/>
              <a:ext cx="787040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АФАНАСЬЕВО</a:t>
              </a:r>
            </a:p>
          </p:txBody>
        </p:sp>
        <p:sp>
          <p:nvSpPr>
            <p:cNvPr id="122" name="TextBox 230"/>
            <p:cNvSpPr txBox="1">
              <a:spLocks noChangeAspect="1"/>
            </p:cNvSpPr>
            <p:nvPr/>
          </p:nvSpPr>
          <p:spPr bwMode="auto">
            <a:xfrm>
              <a:off x="5979564" y="3408823"/>
              <a:ext cx="742884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ОМУТНИНСК</a:t>
              </a:r>
            </a:p>
          </p:txBody>
        </p:sp>
        <p:sp>
          <p:nvSpPr>
            <p:cNvPr id="123" name="TextBox 231"/>
            <p:cNvSpPr txBox="1">
              <a:spLocks noChangeAspect="1"/>
            </p:cNvSpPr>
            <p:nvPr/>
          </p:nvSpPr>
          <p:spPr bwMode="auto">
            <a:xfrm>
              <a:off x="4114563" y="2886277"/>
              <a:ext cx="496122" cy="257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ЮРЬЯ</a:t>
              </a:r>
            </a:p>
          </p:txBody>
        </p:sp>
        <p:sp>
          <p:nvSpPr>
            <p:cNvPr id="124" name="TextBox 232"/>
            <p:cNvSpPr txBox="1">
              <a:spLocks noChangeAspect="1"/>
            </p:cNvSpPr>
            <p:nvPr/>
          </p:nvSpPr>
          <p:spPr bwMode="auto">
            <a:xfrm>
              <a:off x="5161354" y="2994576"/>
              <a:ext cx="958475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БЕЛАЯ ХОЛУНИЦА</a:t>
              </a:r>
            </a:p>
          </p:txBody>
        </p:sp>
        <p:sp>
          <p:nvSpPr>
            <p:cNvPr id="125" name="TextBox 233"/>
            <p:cNvSpPr txBox="1">
              <a:spLocks noChangeAspect="1"/>
            </p:cNvSpPr>
            <p:nvPr/>
          </p:nvSpPr>
          <p:spPr bwMode="auto">
            <a:xfrm>
              <a:off x="4506785" y="3189515"/>
              <a:ext cx="800029" cy="257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СЛОБОДСКОЙ</a:t>
              </a:r>
            </a:p>
          </p:txBody>
        </p:sp>
        <p:sp>
          <p:nvSpPr>
            <p:cNvPr id="126" name="TextBox 234"/>
            <p:cNvSpPr txBox="1">
              <a:spLocks noChangeAspect="1"/>
            </p:cNvSpPr>
            <p:nvPr/>
          </p:nvSpPr>
          <p:spPr bwMode="auto">
            <a:xfrm>
              <a:off x="3228817" y="3197639"/>
              <a:ext cx="737689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ДАРОВСКОЙ</a:t>
              </a:r>
            </a:p>
          </p:txBody>
        </p:sp>
        <p:sp>
          <p:nvSpPr>
            <p:cNvPr id="127" name="TextBox 235"/>
            <p:cNvSpPr txBox="1">
              <a:spLocks noChangeAspect="1"/>
            </p:cNvSpPr>
            <p:nvPr/>
          </p:nvSpPr>
          <p:spPr bwMode="auto">
            <a:xfrm>
              <a:off x="3745718" y="3460264"/>
              <a:ext cx="532487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ОРЛОВ</a:t>
              </a:r>
            </a:p>
          </p:txBody>
        </p:sp>
        <p:sp>
          <p:nvSpPr>
            <p:cNvPr id="128" name="TextBox 236"/>
            <p:cNvSpPr txBox="1">
              <a:spLocks noChangeAspect="1"/>
            </p:cNvSpPr>
            <p:nvPr/>
          </p:nvSpPr>
          <p:spPr bwMode="auto">
            <a:xfrm>
              <a:off x="3301547" y="3741843"/>
              <a:ext cx="722104" cy="257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КОТЕЛЬНИЧ</a:t>
              </a:r>
            </a:p>
          </p:txBody>
        </p:sp>
        <p:sp>
          <p:nvSpPr>
            <p:cNvPr id="129" name="TextBox 237"/>
            <p:cNvSpPr txBox="1">
              <a:spLocks noChangeAspect="1"/>
            </p:cNvSpPr>
            <p:nvPr/>
          </p:nvSpPr>
          <p:spPr bwMode="auto">
            <a:xfrm>
              <a:off x="2989848" y="3820361"/>
              <a:ext cx="519499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СВЕЧА</a:t>
              </a:r>
            </a:p>
          </p:txBody>
        </p:sp>
        <p:sp>
          <p:nvSpPr>
            <p:cNvPr id="130" name="TextBox 238"/>
            <p:cNvSpPr txBox="1">
              <a:spLocks noChangeAspect="1"/>
            </p:cNvSpPr>
            <p:nvPr/>
          </p:nvSpPr>
          <p:spPr bwMode="auto">
            <a:xfrm>
              <a:off x="2423594" y="3725598"/>
              <a:ext cx="701324" cy="257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ШАБАЛИНО</a:t>
              </a:r>
            </a:p>
          </p:txBody>
        </p:sp>
        <p:sp>
          <p:nvSpPr>
            <p:cNvPr id="131" name="TextBox 239"/>
            <p:cNvSpPr txBox="1">
              <a:spLocks noChangeAspect="1"/>
            </p:cNvSpPr>
            <p:nvPr/>
          </p:nvSpPr>
          <p:spPr bwMode="auto">
            <a:xfrm>
              <a:off x="3956116" y="3923246"/>
              <a:ext cx="535084" cy="257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ОРИЧИ</a:t>
              </a:r>
            </a:p>
          </p:txBody>
        </p:sp>
        <p:sp>
          <p:nvSpPr>
            <p:cNvPr id="132" name="TextBox 240"/>
            <p:cNvSpPr txBox="1">
              <a:spLocks noChangeAspect="1"/>
            </p:cNvSpPr>
            <p:nvPr/>
          </p:nvSpPr>
          <p:spPr bwMode="auto">
            <a:xfrm>
              <a:off x="4244437" y="3701232"/>
              <a:ext cx="524694" cy="257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chemeClr val="bg1"/>
                  </a:solidFill>
                  <a:cs typeface="Arial" charset="0"/>
                </a:rPr>
                <a:t>КИРОВ</a:t>
              </a:r>
            </a:p>
          </p:txBody>
        </p:sp>
        <p:sp>
          <p:nvSpPr>
            <p:cNvPr id="133" name="TextBox 241"/>
            <p:cNvSpPr txBox="1">
              <a:spLocks noChangeAspect="1"/>
            </p:cNvSpPr>
            <p:nvPr/>
          </p:nvSpPr>
          <p:spPr bwMode="auto">
            <a:xfrm>
              <a:off x="4649647" y="3714768"/>
              <a:ext cx="607814" cy="3573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КИРОВО-</a:t>
              </a:r>
            </a:p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ЧЕПЕЦК</a:t>
              </a:r>
            </a:p>
          </p:txBody>
        </p:sp>
        <p:sp>
          <p:nvSpPr>
            <p:cNvPr id="134" name="TextBox 242"/>
            <p:cNvSpPr txBox="1">
              <a:spLocks noChangeAspect="1"/>
            </p:cNvSpPr>
            <p:nvPr/>
          </p:nvSpPr>
          <p:spPr bwMode="auto">
            <a:xfrm>
              <a:off x="5239279" y="3674157"/>
              <a:ext cx="553266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ЗУЕВКА</a:t>
              </a:r>
            </a:p>
          </p:txBody>
        </p:sp>
        <p:sp>
          <p:nvSpPr>
            <p:cNvPr id="135" name="TextBox 243"/>
            <p:cNvSpPr txBox="1">
              <a:spLocks noChangeAspect="1"/>
            </p:cNvSpPr>
            <p:nvPr/>
          </p:nvSpPr>
          <p:spPr bwMode="auto">
            <a:xfrm>
              <a:off x="5597733" y="3649789"/>
              <a:ext cx="625996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ФАЛЕНКИ</a:t>
              </a:r>
            </a:p>
          </p:txBody>
        </p:sp>
        <p:sp>
          <p:nvSpPr>
            <p:cNvPr id="136" name="TextBox 244"/>
            <p:cNvSpPr txBox="1">
              <a:spLocks noChangeAspect="1"/>
            </p:cNvSpPr>
            <p:nvPr/>
          </p:nvSpPr>
          <p:spPr bwMode="auto">
            <a:xfrm>
              <a:off x="4509382" y="4061327"/>
              <a:ext cx="592229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КУМЕНЫ</a:t>
              </a:r>
            </a:p>
          </p:txBody>
        </p:sp>
        <p:sp>
          <p:nvSpPr>
            <p:cNvPr id="137" name="TextBox 245"/>
            <p:cNvSpPr txBox="1">
              <a:spLocks noChangeAspect="1"/>
            </p:cNvSpPr>
            <p:nvPr/>
          </p:nvSpPr>
          <p:spPr bwMode="auto">
            <a:xfrm>
              <a:off x="5579550" y="4721955"/>
              <a:ext cx="425989" cy="257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УНИ</a:t>
              </a:r>
            </a:p>
          </p:txBody>
        </p:sp>
        <p:sp>
          <p:nvSpPr>
            <p:cNvPr id="138" name="TextBox 246"/>
            <p:cNvSpPr txBox="1">
              <a:spLocks noChangeAspect="1"/>
            </p:cNvSpPr>
            <p:nvPr/>
          </p:nvSpPr>
          <p:spPr bwMode="auto">
            <a:xfrm>
              <a:off x="4519772" y="4383519"/>
              <a:ext cx="472744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СУНА</a:t>
              </a:r>
            </a:p>
          </p:txBody>
        </p:sp>
        <p:sp>
          <p:nvSpPr>
            <p:cNvPr id="139" name="TextBox 247"/>
            <p:cNvSpPr txBox="1">
              <a:spLocks noChangeAspect="1"/>
            </p:cNvSpPr>
            <p:nvPr/>
          </p:nvSpPr>
          <p:spPr bwMode="auto">
            <a:xfrm>
              <a:off x="5031479" y="4399764"/>
              <a:ext cx="841589" cy="257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БОГОРОДСКОЕ</a:t>
              </a:r>
            </a:p>
          </p:txBody>
        </p:sp>
        <p:sp>
          <p:nvSpPr>
            <p:cNvPr id="140" name="TextBox 248"/>
            <p:cNvSpPr txBox="1">
              <a:spLocks noChangeAspect="1"/>
            </p:cNvSpPr>
            <p:nvPr/>
          </p:nvSpPr>
          <p:spPr bwMode="auto">
            <a:xfrm>
              <a:off x="4808095" y="4789643"/>
              <a:ext cx="483134" cy="257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НЕМА</a:t>
              </a:r>
            </a:p>
          </p:txBody>
        </p:sp>
        <p:sp>
          <p:nvSpPr>
            <p:cNvPr id="141" name="TextBox 249"/>
            <p:cNvSpPr txBox="1">
              <a:spLocks noChangeAspect="1"/>
            </p:cNvSpPr>
            <p:nvPr/>
          </p:nvSpPr>
          <p:spPr bwMode="auto">
            <a:xfrm>
              <a:off x="5270449" y="5723726"/>
              <a:ext cx="672751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КИЛЬМЕЗЬ</a:t>
              </a:r>
            </a:p>
          </p:txBody>
        </p:sp>
        <p:sp>
          <p:nvSpPr>
            <p:cNvPr id="142" name="TextBox 250"/>
            <p:cNvSpPr txBox="1">
              <a:spLocks noChangeAspect="1"/>
            </p:cNvSpPr>
            <p:nvPr/>
          </p:nvSpPr>
          <p:spPr bwMode="auto">
            <a:xfrm>
              <a:off x="4750950" y="5458392"/>
              <a:ext cx="545474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УРЖУМ</a:t>
              </a:r>
            </a:p>
          </p:txBody>
        </p:sp>
        <p:sp>
          <p:nvSpPr>
            <p:cNvPr id="143" name="TextBox 251"/>
            <p:cNvSpPr txBox="1">
              <a:spLocks noChangeAspect="1"/>
            </p:cNvSpPr>
            <p:nvPr/>
          </p:nvSpPr>
          <p:spPr bwMode="auto">
            <a:xfrm>
              <a:off x="4992516" y="6257102"/>
              <a:ext cx="628594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МАЛМЫЖ</a:t>
              </a:r>
            </a:p>
          </p:txBody>
        </p:sp>
        <p:sp>
          <p:nvSpPr>
            <p:cNvPr id="144" name="TextBox 252"/>
            <p:cNvSpPr txBox="1">
              <a:spLocks noChangeAspect="1"/>
            </p:cNvSpPr>
            <p:nvPr/>
          </p:nvSpPr>
          <p:spPr bwMode="auto">
            <a:xfrm>
              <a:off x="4260022" y="5190351"/>
              <a:ext cx="638984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ЛЕБЯЖЬЕ</a:t>
              </a:r>
            </a:p>
          </p:txBody>
        </p:sp>
        <p:sp>
          <p:nvSpPr>
            <p:cNvPr id="145" name="TextBox 253"/>
            <p:cNvSpPr txBox="1">
              <a:spLocks noChangeAspect="1"/>
            </p:cNvSpPr>
            <p:nvPr/>
          </p:nvSpPr>
          <p:spPr bwMode="auto">
            <a:xfrm>
              <a:off x="4327557" y="4751738"/>
              <a:ext cx="636387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НОЛИНСК</a:t>
              </a:r>
            </a:p>
          </p:txBody>
        </p:sp>
        <p:sp>
          <p:nvSpPr>
            <p:cNvPr id="146" name="TextBox 254"/>
            <p:cNvSpPr txBox="1">
              <a:spLocks noChangeAspect="1"/>
            </p:cNvSpPr>
            <p:nvPr/>
          </p:nvSpPr>
          <p:spPr bwMode="auto">
            <a:xfrm>
              <a:off x="3849618" y="4721955"/>
              <a:ext cx="623399" cy="257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СОВЕТСК</a:t>
              </a:r>
            </a:p>
          </p:txBody>
        </p:sp>
        <p:sp>
          <p:nvSpPr>
            <p:cNvPr id="147" name="TextBox 255"/>
            <p:cNvSpPr txBox="1">
              <a:spLocks noChangeAspect="1"/>
            </p:cNvSpPr>
            <p:nvPr/>
          </p:nvSpPr>
          <p:spPr bwMode="auto">
            <a:xfrm>
              <a:off x="3423629" y="5065807"/>
              <a:ext cx="644179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ПИЖАНКА</a:t>
              </a:r>
            </a:p>
          </p:txBody>
        </p:sp>
        <p:sp>
          <p:nvSpPr>
            <p:cNvPr id="148" name="TextBox 256"/>
            <p:cNvSpPr txBox="1">
              <a:spLocks noChangeAspect="1"/>
            </p:cNvSpPr>
            <p:nvPr/>
          </p:nvSpPr>
          <p:spPr bwMode="auto">
            <a:xfrm>
              <a:off x="3350899" y="4554090"/>
              <a:ext cx="537682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АРБАЖ</a:t>
              </a:r>
            </a:p>
          </p:txBody>
        </p:sp>
        <p:sp>
          <p:nvSpPr>
            <p:cNvPr id="149" name="TextBox 257"/>
            <p:cNvSpPr txBox="1">
              <a:spLocks noChangeAspect="1"/>
            </p:cNvSpPr>
            <p:nvPr/>
          </p:nvSpPr>
          <p:spPr bwMode="auto">
            <a:xfrm>
              <a:off x="3096344" y="4862744"/>
              <a:ext cx="483134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ТУЖА</a:t>
              </a:r>
            </a:p>
          </p:txBody>
        </p:sp>
        <p:sp>
          <p:nvSpPr>
            <p:cNvPr id="150" name="TextBox 258"/>
            <p:cNvSpPr txBox="1">
              <a:spLocks noChangeAspect="1"/>
            </p:cNvSpPr>
            <p:nvPr/>
          </p:nvSpPr>
          <p:spPr bwMode="auto">
            <a:xfrm>
              <a:off x="2633990" y="5054977"/>
              <a:ext cx="561059" cy="257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КИКНУР</a:t>
              </a:r>
            </a:p>
          </p:txBody>
        </p:sp>
        <p:sp>
          <p:nvSpPr>
            <p:cNvPr id="151" name="TextBox 259"/>
            <p:cNvSpPr txBox="1">
              <a:spLocks noChangeAspect="1"/>
            </p:cNvSpPr>
            <p:nvPr/>
          </p:nvSpPr>
          <p:spPr bwMode="auto">
            <a:xfrm>
              <a:off x="3039199" y="5282406"/>
              <a:ext cx="574047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ЯРАНСК</a:t>
              </a:r>
            </a:p>
          </p:txBody>
        </p:sp>
        <p:sp>
          <p:nvSpPr>
            <p:cNvPr id="152" name="TextBox 260"/>
            <p:cNvSpPr txBox="1">
              <a:spLocks noChangeAspect="1"/>
            </p:cNvSpPr>
            <p:nvPr/>
          </p:nvSpPr>
          <p:spPr bwMode="auto">
            <a:xfrm>
              <a:off x="2509310" y="5499005"/>
              <a:ext cx="670154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САНЧУРСК</a:t>
              </a:r>
            </a:p>
          </p:txBody>
        </p:sp>
        <p:sp>
          <p:nvSpPr>
            <p:cNvPr id="153" name="TextBox 261"/>
            <p:cNvSpPr txBox="1">
              <a:spLocks noChangeAspect="1"/>
            </p:cNvSpPr>
            <p:nvPr/>
          </p:nvSpPr>
          <p:spPr bwMode="auto">
            <a:xfrm>
              <a:off x="5558770" y="6384353"/>
              <a:ext cx="976658" cy="257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ВЯТСКИЕ ПОЛЯНЫ</a:t>
              </a:r>
            </a:p>
          </p:txBody>
        </p:sp>
        <p:sp>
          <p:nvSpPr>
            <p:cNvPr id="154" name="TextBox 262"/>
            <p:cNvSpPr txBox="1">
              <a:spLocks noChangeAspect="1"/>
            </p:cNvSpPr>
            <p:nvPr/>
          </p:nvSpPr>
          <p:spPr bwMode="auto">
            <a:xfrm>
              <a:off x="3753511" y="4372689"/>
              <a:ext cx="927305" cy="2545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400" kern="0" dirty="0" smtClean="0">
                  <a:solidFill>
                    <a:sysClr val="windowText" lastClr="000000"/>
                  </a:solidFill>
                  <a:cs typeface="Arial" charset="0"/>
                </a:rPr>
                <a:t>ВЕРХОШИЖЕМЬЕ</a:t>
              </a:r>
            </a:p>
          </p:txBody>
        </p:sp>
      </p:grpSp>
      <p:pic>
        <p:nvPicPr>
          <p:cNvPr id="155" name="Рисунок 31"/>
          <p:cNvPicPr>
            <a:picLocks noChangeAspect="1"/>
          </p:cNvPicPr>
          <p:nvPr/>
        </p:nvPicPr>
        <p:blipFill>
          <a:blip r:embed="rId2" cstate="print">
            <a:extLst/>
          </a:blip>
          <a:srcRect b="3316"/>
          <a:stretch>
            <a:fillRect/>
          </a:stretch>
        </p:blipFill>
        <p:spPr bwMode="auto">
          <a:xfrm>
            <a:off x="323528" y="1988840"/>
            <a:ext cx="1584988" cy="956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7" name="TextBox 156"/>
          <p:cNvSpPr txBox="1"/>
          <p:nvPr/>
        </p:nvSpPr>
        <p:spPr>
          <a:xfrm>
            <a:off x="107950" y="1484313"/>
            <a:ext cx="19796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ВЯТСКИЕ ПОЛЯНЫ 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131763" y="3141663"/>
            <a:ext cx="1919287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Площадь –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96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га</a:t>
            </a:r>
          </a:p>
          <a:p>
            <a:pPr algn="ctr">
              <a:defRPr/>
            </a:pPr>
            <a:r>
              <a:rPr lang="ru-RU" sz="1500" dirty="0">
                <a:solidFill>
                  <a:srgbClr val="C00000"/>
                </a:solidFill>
              </a:rPr>
              <a:t>Свободная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площадь  –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70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га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716463" y="4437063"/>
            <a:ext cx="1727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СЛОБОДИНО</a:t>
            </a:r>
          </a:p>
        </p:txBody>
      </p:sp>
      <p:pic>
        <p:nvPicPr>
          <p:cNvPr id="160" name="Рисунок 34"/>
          <p:cNvPicPr>
            <a:picLocks noChangeAspect="1"/>
          </p:cNvPicPr>
          <p:nvPr/>
        </p:nvPicPr>
        <p:blipFill>
          <a:blip r:embed="rId3" cstate="print">
            <a:extLst/>
          </a:blip>
          <a:srcRect b="6859"/>
          <a:stretch>
            <a:fillRect/>
          </a:stretch>
        </p:blipFill>
        <p:spPr bwMode="auto">
          <a:xfrm>
            <a:off x="4931320" y="4941168"/>
            <a:ext cx="1419790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1" name="Прямоугольник 160"/>
          <p:cNvSpPr/>
          <p:nvPr/>
        </p:nvSpPr>
        <p:spPr>
          <a:xfrm>
            <a:off x="4694238" y="5876925"/>
            <a:ext cx="1806575" cy="844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ru-RU" sz="1600" dirty="0">
                <a:solidFill>
                  <a:srgbClr val="C00000"/>
                </a:solidFill>
              </a:rPr>
              <a:t>Свободная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Площадь </a:t>
            </a:r>
          </a:p>
          <a:p>
            <a:pPr algn="ctr">
              <a:spcBef>
                <a:spcPts val="100"/>
              </a:spcBef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16,4 га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95288" y="4437063"/>
            <a:ext cx="13350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ИГРОГРАД</a:t>
            </a:r>
          </a:p>
        </p:txBody>
      </p:sp>
      <p:pic>
        <p:nvPicPr>
          <p:cNvPr id="163" name="Рисунок 20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4869160"/>
            <a:ext cx="1425160" cy="855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4" name="Прямоугольник 163"/>
          <p:cNvSpPr/>
          <p:nvPr/>
        </p:nvSpPr>
        <p:spPr>
          <a:xfrm>
            <a:off x="107950" y="5876925"/>
            <a:ext cx="1871663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altLang="ru-RU" sz="1500" dirty="0">
                <a:solidFill>
                  <a:schemeClr val="tx2">
                    <a:lumMod val="75000"/>
                  </a:schemeClr>
                </a:solidFill>
              </a:rPr>
              <a:t>Площадь – 0,9 га</a:t>
            </a:r>
          </a:p>
          <a:p>
            <a:pPr algn="ctr">
              <a:spcBef>
                <a:spcPts val="300"/>
              </a:spcBef>
              <a:defRPr/>
            </a:pPr>
            <a:r>
              <a:rPr lang="ru-RU" altLang="ru-RU" sz="1500" dirty="0">
                <a:solidFill>
                  <a:srgbClr val="C00000"/>
                </a:solidFill>
              </a:rPr>
              <a:t>Свободная</a:t>
            </a:r>
            <a:r>
              <a:rPr lang="ru-RU" altLang="ru-RU" sz="1500" dirty="0">
                <a:solidFill>
                  <a:schemeClr val="tx2">
                    <a:lumMod val="75000"/>
                  </a:schemeClr>
                </a:solidFill>
              </a:rPr>
              <a:t> площадь – 0,37 га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187575" y="4437063"/>
            <a:ext cx="18716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ЛУЗА</a:t>
            </a:r>
          </a:p>
        </p:txBody>
      </p:sp>
      <p:pic>
        <p:nvPicPr>
          <p:cNvPr id="156" name="Picture 10" descr="2015-04-03 16-52-36 Скриншот экрана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7546" t="11644" r="21463" b="29628"/>
          <a:stretch/>
        </p:blipFill>
        <p:spPr bwMode="auto">
          <a:xfrm>
            <a:off x="2339752" y="4869160"/>
            <a:ext cx="1485164" cy="82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6" name="Прямоугольник 165"/>
          <p:cNvSpPr/>
          <p:nvPr/>
        </p:nvSpPr>
        <p:spPr>
          <a:xfrm>
            <a:off x="1979613" y="5884863"/>
            <a:ext cx="2087562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Площадь – 50,6 га </a:t>
            </a:r>
            <a:r>
              <a:rPr lang="ru-RU" sz="1500" dirty="0">
                <a:solidFill>
                  <a:srgbClr val="C00000"/>
                </a:solidFill>
              </a:rPr>
              <a:t>Свободная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площадь  - 5,6 га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550025" y="4464050"/>
            <a:ext cx="22701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БЕЛАЯ ХОЛУНИЦА</a:t>
            </a:r>
          </a:p>
        </p:txBody>
      </p:sp>
      <p:pic>
        <p:nvPicPr>
          <p:cNvPr id="172" name="Рисунок 3"/>
          <p:cNvPicPr>
            <a:picLocks noChangeAspect="1"/>
          </p:cNvPicPr>
          <p:nvPr/>
        </p:nvPicPr>
        <p:blipFill>
          <a:blip r:embed="rId6" cstate="print">
            <a:extLst/>
          </a:blip>
          <a:srcRect t="7437" b="7164"/>
          <a:stretch>
            <a:fillRect/>
          </a:stretch>
        </p:blipFill>
        <p:spPr bwMode="auto">
          <a:xfrm>
            <a:off x="6910808" y="4869160"/>
            <a:ext cx="1512168" cy="84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3" name="Прямоугольник 172"/>
          <p:cNvSpPr/>
          <p:nvPr/>
        </p:nvSpPr>
        <p:spPr>
          <a:xfrm>
            <a:off x="6550025" y="5876925"/>
            <a:ext cx="224155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Площадь - 26 га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500" dirty="0">
                <a:solidFill>
                  <a:srgbClr val="C00000"/>
                </a:solidFill>
              </a:rPr>
              <a:t>Свободная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площадь  – 23,2 га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 bwMode="auto">
          <a:xfrm>
            <a:off x="5435600" y="260350"/>
            <a:ext cx="3590925" cy="3455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 algn="ctr">
              <a:spcBef>
                <a:spcPts val="100"/>
              </a:spcBef>
              <a:defRPr/>
            </a:pPr>
            <a:r>
              <a:rPr lang="ru-RU" sz="1600" b="1" dirty="0">
                <a:solidFill>
                  <a:srgbClr val="C00000"/>
                </a:solidFill>
              </a:rPr>
              <a:t>Инфраструктура парковых зон</a:t>
            </a:r>
          </a:p>
          <a:p>
            <a:pPr marL="285750" indent="-285750" algn="ctr">
              <a:spcBef>
                <a:spcPts val="100"/>
              </a:spcBef>
              <a:defRPr/>
            </a:pPr>
            <a:endParaRPr lang="ru-RU" sz="1600" b="1" dirty="0">
              <a:solidFill>
                <a:schemeClr val="accent1"/>
              </a:solidFill>
              <a:ea typeface="MS Gothic" pitchFamily="49" charset="-128"/>
              <a:cs typeface="Times New Roman" pitchFamily="18" charset="0"/>
            </a:endParaRPr>
          </a:p>
          <a:p>
            <a:pPr marL="285750" indent="-285750" algn="ctr">
              <a:spcBef>
                <a:spcPts val="100"/>
              </a:spcBef>
              <a:defRPr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 algn="ctr">
              <a:spcBef>
                <a:spcPts val="100"/>
              </a:spcBef>
              <a:defRPr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 algn="ctr">
              <a:spcBef>
                <a:spcPts val="100"/>
              </a:spcBef>
              <a:defRPr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 algn="ctr">
              <a:spcBef>
                <a:spcPts val="100"/>
              </a:spcBef>
              <a:defRPr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 algn="ctr">
              <a:spcBef>
                <a:spcPts val="100"/>
              </a:spcBef>
              <a:defRPr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 algn="ctr">
              <a:spcBef>
                <a:spcPts val="100"/>
              </a:spcBef>
              <a:defRPr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 algn="ctr">
              <a:spcBef>
                <a:spcPts val="100"/>
              </a:spcBef>
              <a:defRPr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100"/>
              </a:spcBef>
              <a:defRPr/>
            </a:pPr>
            <a:r>
              <a:rPr lang="ru-RU" sz="1200" b="1" dirty="0">
                <a:solidFill>
                  <a:schemeClr val="accent2">
                    <a:lumMod val="25000"/>
                  </a:schemeClr>
                </a:solidFill>
              </a:rPr>
              <a:t>       </a:t>
            </a:r>
          </a:p>
          <a:p>
            <a:pPr marL="285750" indent="-285750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ru-RU" sz="1200" b="1" dirty="0">
              <a:solidFill>
                <a:schemeClr val="accent2">
                  <a:lumMod val="25000"/>
                </a:schemeClr>
              </a:solidFill>
            </a:endParaRPr>
          </a:p>
          <a:p>
            <a:pPr marL="285750" indent="-285750">
              <a:spcBef>
                <a:spcPts val="100"/>
              </a:spcBef>
              <a:defRPr/>
            </a:pPr>
            <a:r>
              <a:rPr lang="ru-RU" sz="1200" b="1" dirty="0">
                <a:solidFill>
                  <a:schemeClr val="accent2">
                    <a:lumMod val="25000"/>
                  </a:schemeClr>
                </a:solidFill>
              </a:rPr>
              <a:t>    </a:t>
            </a:r>
          </a:p>
          <a:p>
            <a:pPr marL="285750" indent="-285750">
              <a:spcBef>
                <a:spcPts val="100"/>
              </a:spcBef>
              <a:defRPr/>
            </a:pPr>
            <a:r>
              <a:rPr lang="ru-RU" sz="1200" b="1" dirty="0">
                <a:solidFill>
                  <a:schemeClr val="accent2">
                    <a:lumMod val="25000"/>
                  </a:schemeClr>
                </a:solidFill>
              </a:rPr>
              <a:t>           </a:t>
            </a:r>
          </a:p>
        </p:txBody>
      </p:sp>
      <p:sp>
        <p:nvSpPr>
          <p:cNvPr id="180" name="Rectangle 12"/>
          <p:cNvSpPr>
            <a:spLocks noChangeArrowheads="1"/>
          </p:cNvSpPr>
          <p:nvPr/>
        </p:nvSpPr>
        <p:spPr bwMode="auto">
          <a:xfrm>
            <a:off x="4679950" y="3141663"/>
            <a:ext cx="4103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60000" algn="tl" rotWithShape="0">
              <a:schemeClr val="tx2">
                <a:lumMod val="50000"/>
                <a:alpha val="42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 u="sng" dirty="0">
              <a:solidFill>
                <a:schemeClr val="tx2">
                  <a:lumMod val="75000"/>
                </a:schemeClr>
              </a:solidFill>
              <a:sym typeface="PFBeauSansPro-Regular" pitchFamily="123" charset="0"/>
            </a:endParaRPr>
          </a:p>
        </p:txBody>
      </p:sp>
      <p:pic>
        <p:nvPicPr>
          <p:cNvPr id="187" name="Picture 8" descr="Картинки по запросу склад иконка пнг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82145" y="868985"/>
            <a:ext cx="252028" cy="252028"/>
          </a:xfrm>
          <a:prstGeom prst="rect">
            <a:avLst/>
          </a:prstGeom>
          <a:noFill/>
        </p:spPr>
      </p:pic>
      <p:sp>
        <p:nvSpPr>
          <p:cNvPr id="10267" name="Прямоугольник 189"/>
          <p:cNvSpPr>
            <a:spLocks noChangeArrowheads="1"/>
          </p:cNvSpPr>
          <p:nvPr/>
        </p:nvSpPr>
        <p:spPr bwMode="auto">
          <a:xfrm>
            <a:off x="6037263" y="854075"/>
            <a:ext cx="29162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Производственные площадки</a:t>
            </a:r>
          </a:p>
        </p:txBody>
      </p:sp>
      <p:pic>
        <p:nvPicPr>
          <p:cNvPr id="10268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193800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Прямоугольник 190"/>
          <p:cNvSpPr>
            <a:spLocks noChangeArrowheads="1"/>
          </p:cNvSpPr>
          <p:nvPr/>
        </p:nvSpPr>
        <p:spPr bwMode="auto">
          <a:xfrm>
            <a:off x="6037263" y="1182688"/>
            <a:ext cx="25923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Электроснабжение</a:t>
            </a:r>
          </a:p>
        </p:txBody>
      </p:sp>
      <p:pic>
        <p:nvPicPr>
          <p:cNvPr id="10270" name="Picture 4" descr="Картинки по запросу водоснабжение иконка пн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55257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1" name="Прямоугольник 191"/>
          <p:cNvSpPr>
            <a:spLocks noChangeArrowheads="1"/>
          </p:cNvSpPr>
          <p:nvPr/>
        </p:nvSpPr>
        <p:spPr bwMode="auto">
          <a:xfrm>
            <a:off x="6049963" y="1522413"/>
            <a:ext cx="2663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Водоснабжение</a:t>
            </a:r>
          </a:p>
        </p:txBody>
      </p:sp>
      <p:pic>
        <p:nvPicPr>
          <p:cNvPr id="10272" name="Picture 6" descr="Картинки по запросу газоснабжение иконка пн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482850"/>
            <a:ext cx="369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Прямоугольник 192"/>
          <p:cNvSpPr>
            <a:spLocks noChangeArrowheads="1"/>
          </p:cNvSpPr>
          <p:nvPr/>
        </p:nvSpPr>
        <p:spPr bwMode="auto">
          <a:xfrm>
            <a:off x="6049963" y="2170113"/>
            <a:ext cx="24479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Теплоснабжение</a:t>
            </a:r>
          </a:p>
        </p:txBody>
      </p:sp>
      <p:pic>
        <p:nvPicPr>
          <p:cNvPr id="10274" name="Picture 8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57413"/>
            <a:ext cx="33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5" name="Прямоугольник 193"/>
          <p:cNvSpPr>
            <a:spLocks noChangeArrowheads="1"/>
          </p:cNvSpPr>
          <p:nvPr/>
        </p:nvSpPr>
        <p:spPr bwMode="auto">
          <a:xfrm>
            <a:off x="6049963" y="2492375"/>
            <a:ext cx="2600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Газоснабжение</a:t>
            </a:r>
          </a:p>
        </p:txBody>
      </p:sp>
      <p:pic>
        <p:nvPicPr>
          <p:cNvPr id="10276" name="Picture 10" descr="Картинки по запросу водоотведение иконка пнг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887538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Прямоугольник 194"/>
          <p:cNvSpPr>
            <a:spLocks noChangeArrowheads="1"/>
          </p:cNvSpPr>
          <p:nvPr/>
        </p:nvSpPr>
        <p:spPr bwMode="auto">
          <a:xfrm>
            <a:off x="6049963" y="1844675"/>
            <a:ext cx="2447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Водоотведение</a:t>
            </a:r>
          </a:p>
        </p:txBody>
      </p:sp>
      <p:pic>
        <p:nvPicPr>
          <p:cNvPr id="10278" name="Picture 14" descr="Похожее изображение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3284538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9" name="Прямоугольник 196"/>
          <p:cNvSpPr>
            <a:spLocks noChangeArrowheads="1"/>
          </p:cNvSpPr>
          <p:nvPr/>
        </p:nvSpPr>
        <p:spPr bwMode="auto">
          <a:xfrm>
            <a:off x="6069013" y="3322638"/>
            <a:ext cx="26447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Автомобильные парковки</a:t>
            </a:r>
          </a:p>
        </p:txBody>
      </p:sp>
      <p:pic>
        <p:nvPicPr>
          <p:cNvPr id="10280" name="Picture 16" descr="Картинки по запросу дороги иконка пнг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2938463"/>
            <a:ext cx="3238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1" name="Прямоугольник 187"/>
          <p:cNvSpPr>
            <a:spLocks noChangeArrowheads="1"/>
          </p:cNvSpPr>
          <p:nvPr/>
        </p:nvSpPr>
        <p:spPr bwMode="auto">
          <a:xfrm>
            <a:off x="6049963" y="2781300"/>
            <a:ext cx="26717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Подъездные и внутренние автомобильные дороги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0" y="0"/>
            <a:ext cx="4500563" cy="6477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Инфраструктурная  поддержка СМП</a:t>
            </a:r>
            <a:endParaRPr lang="en-US" altLang="ru-RU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" name="Равнобедренный треугольник 167"/>
          <p:cNvSpPr/>
          <p:nvPr/>
        </p:nvSpPr>
        <p:spPr bwMode="auto">
          <a:xfrm rot="2030633">
            <a:off x="3175" y="615950"/>
            <a:ext cx="935038" cy="309563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498600" y="-214313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47650" y="35115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160463" y="48085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160463" y="51768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65113" y="1143000"/>
          <a:ext cx="8643937" cy="52863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4122"/>
                <a:gridCol w="1847844"/>
                <a:gridCol w="4221971"/>
              </a:tblGrid>
              <a:tr h="567048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налога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Условия/</a:t>
                      </a:r>
                    </a:p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базовые ставки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Преференции </a:t>
                      </a:r>
                    </a:p>
                    <a:p>
                      <a:pPr algn="ctr"/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для резидента ТОСЭР</a:t>
                      </a:r>
                      <a:endParaRPr lang="ru-RU" sz="1500" b="0" kern="1200" dirty="0">
                        <a:solidFill>
                          <a:srgbClr val="80000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</a:tr>
              <a:tr h="777241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Ставка 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федеральной части налога на прибыль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3%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0% - первые 5 лет </a:t>
                      </a: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после получения прибыли от деятельности в рамках ТОСЭР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</a:tr>
              <a:tr h="777241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Ставка 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региональной части налога на прибыль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17%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1-5 годы –</a:t>
                      </a:r>
                      <a:r>
                        <a:rPr lang="ru-RU" sz="1500" b="0" kern="1200" baseline="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не более 5%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6-10 годы –</a:t>
                      </a:r>
                      <a:r>
                        <a:rPr lang="ru-RU" sz="1500" b="0" kern="1200" baseline="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не менее 10%</a:t>
                      </a:r>
                      <a:endParaRPr lang="ru-RU" sz="1500" b="0" kern="1200" dirty="0">
                        <a:solidFill>
                          <a:srgbClr val="80000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</a:tr>
              <a:tr h="548641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Взносы 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в Пенсионный фонд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22%</a:t>
                      </a:r>
                    </a:p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с 2019 г. – 26%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6%</a:t>
                      </a:r>
                      <a:endParaRPr lang="ru-RU" sz="1500" b="0" kern="1200" dirty="0">
                        <a:solidFill>
                          <a:srgbClr val="80000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</a:tr>
              <a:tr h="777241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Взносы в Фонд социального страхования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2,9% (1,8%)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1,5%</a:t>
                      </a:r>
                      <a:endParaRPr lang="ru-RU" sz="1500" b="0" kern="1200" dirty="0">
                        <a:solidFill>
                          <a:srgbClr val="80000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</a:tr>
              <a:tr h="548641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Взнос в Федеральный фонд ОМС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5,1%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0,1% в течение 10 лет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</a:tr>
              <a:tr h="3708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Налог на 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0%</a:t>
                      </a: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(полномочия субъекта РФ)</a:t>
                      </a:r>
                      <a:endParaRPr lang="ru-RU" sz="1500" b="0" kern="1200" dirty="0">
                        <a:solidFill>
                          <a:srgbClr val="80000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</a:tr>
              <a:tr h="3708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Земельный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0% (полномочия муниципалитета)</a:t>
                      </a:r>
                      <a:endParaRPr lang="ru-RU" sz="1500" b="0" kern="1200" dirty="0">
                        <a:solidFill>
                          <a:srgbClr val="80000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  <a:sym typeface="PFBeauSansPro-Regular"/>
                      </a:endParaRPr>
                    </a:p>
                  </a:txBody>
                  <a:tcPr/>
                </a:tc>
              </a:tr>
              <a:tr h="5486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Порядок возмещения НДС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обычный порядок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rgbClr val="80000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заявительный </a:t>
                      </a: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  <a:sym typeface="PFBeauSansPro-Regular"/>
                        </a:rPr>
                        <a:t>(до завершения камеральной проверки)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3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28"/>
          <a:stretch>
            <a:fillRect/>
          </a:stretch>
        </p:blipFill>
        <p:spPr bwMode="auto">
          <a:xfrm>
            <a:off x="0" y="22225"/>
            <a:ext cx="895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3" name="Рисунок 77" descr="Coat_of_Arms_of_Vyatskie_Polyany_(Kirov_oblas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0500"/>
            <a:ext cx="612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463104" y="77723"/>
            <a:ext cx="7645400" cy="830997"/>
          </a:xfrm>
          <a:prstGeom prst="rect">
            <a:avLst/>
          </a:prstGeom>
          <a:solidFill>
            <a:schemeClr val="bg1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Территория опережающего социально-экономического развития в городе Вятские Поляны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250825" y="4300538"/>
            <a:ext cx="8807450" cy="24479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79388" y="1125538"/>
            <a:ext cx="8842375" cy="284162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95263" y="725488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E2138"/>
                </a:solidFill>
                <a:latin typeface="Arial" pitchFamily="34" charset="0"/>
              </a:rPr>
              <a:t>  Базовая налоговая ставка </a:t>
            </a:r>
            <a:r>
              <a:rPr lang="ru-RU" altLang="ru-RU" sz="2000" b="1">
                <a:solidFill>
                  <a:srgbClr val="C00000"/>
                </a:solidFill>
                <a:latin typeface="Arial" pitchFamily="34" charset="0"/>
              </a:rPr>
              <a:t>2,2%</a:t>
            </a:r>
          </a:p>
        </p:txBody>
      </p:sp>
      <p:sp>
        <p:nvSpPr>
          <p:cNvPr id="12293" name="TextBox 40"/>
          <p:cNvSpPr txBox="1">
            <a:spLocks noChangeArrowheads="1"/>
          </p:cNvSpPr>
          <p:nvPr/>
        </p:nvSpPr>
        <p:spPr bwMode="auto">
          <a:xfrm>
            <a:off x="3203575" y="1838325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B00000"/>
                </a:solidFill>
                <a:latin typeface="Arial" pitchFamily="34" charset="0"/>
              </a:rPr>
              <a:t>1,3%    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latin typeface="Arial" pitchFamily="34" charset="0"/>
            </a:endParaRPr>
          </a:p>
        </p:txBody>
      </p:sp>
      <p:pic>
        <p:nvPicPr>
          <p:cNvPr id="1030" name="Picture 6" descr="Картинки по запросу скобка пнг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801244" y="1803111"/>
            <a:ext cx="266700" cy="1546166"/>
          </a:xfrm>
          <a:prstGeom prst="rect">
            <a:avLst/>
          </a:prstGeom>
          <a:noFill/>
        </p:spPr>
      </p:pic>
      <p:sp>
        <p:nvSpPr>
          <p:cNvPr id="12295" name="TextBox 46"/>
          <p:cNvSpPr txBox="1">
            <a:spLocks noChangeArrowheads="1"/>
          </p:cNvSpPr>
          <p:nvPr/>
        </p:nvSpPr>
        <p:spPr bwMode="auto">
          <a:xfrm>
            <a:off x="3995738" y="2060575"/>
            <a:ext cx="1130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срок окупаемости проекта, но </a:t>
            </a:r>
            <a:r>
              <a:rPr lang="ru-RU" altLang="ru-RU" sz="12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более 5 лет</a:t>
            </a:r>
          </a:p>
        </p:txBody>
      </p:sp>
      <p:pic>
        <p:nvPicPr>
          <p:cNvPr id="12296" name="Picture 8" descr="Картинки по запросу склад иконка пнг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13000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70"/>
          <p:cNvSpPr txBox="1">
            <a:spLocks noChangeArrowheads="1"/>
          </p:cNvSpPr>
          <p:nvPr/>
        </p:nvSpPr>
        <p:spPr bwMode="auto">
          <a:xfrm>
            <a:off x="468313" y="1765300"/>
            <a:ext cx="1417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</a:t>
            </a:r>
            <a:r>
              <a:rPr lang="ru-RU" altLang="ru-RU" sz="1600">
                <a:solidFill>
                  <a:srgbClr val="0E2138"/>
                </a:solidFill>
                <a:latin typeface="Arial" pitchFamily="34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Arial" pitchFamily="34" charset="0"/>
              </a:rPr>
              <a:t>40</a:t>
            </a:r>
            <a:r>
              <a:rPr lang="ru-RU" altLang="ru-RU" sz="1600">
                <a:latin typeface="Arial" pitchFamily="34" charset="0"/>
              </a:rPr>
              <a:t> 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</a:t>
            </a:r>
            <a:r>
              <a:rPr lang="ru-RU" altLang="ru-RU" sz="1600">
                <a:latin typeface="Arial" pitchFamily="34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Arial" pitchFamily="34" charset="0"/>
              </a:rPr>
              <a:t>90</a:t>
            </a:r>
            <a:r>
              <a:rPr lang="ru-RU" altLang="ru-RU" sz="1600">
                <a:latin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 руб.</a:t>
            </a:r>
          </a:p>
        </p:txBody>
      </p:sp>
      <p:sp>
        <p:nvSpPr>
          <p:cNvPr id="12298" name="TextBox 71"/>
          <p:cNvSpPr txBox="1">
            <a:spLocks noChangeArrowheads="1"/>
          </p:cNvSpPr>
          <p:nvPr/>
        </p:nvSpPr>
        <p:spPr bwMode="auto">
          <a:xfrm>
            <a:off x="395288" y="2339975"/>
            <a:ext cx="14398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</a:t>
            </a:r>
            <a:r>
              <a:rPr lang="ru-RU" altLang="ru-RU" sz="1600">
                <a:latin typeface="Arial" pitchFamily="34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Arial" pitchFamily="34" charset="0"/>
              </a:rPr>
              <a:t>90</a:t>
            </a:r>
            <a:r>
              <a:rPr lang="ru-RU" altLang="ru-RU" sz="1600">
                <a:latin typeface="Arial" pitchFamily="34" charset="0"/>
              </a:rPr>
              <a:t>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</a:t>
            </a:r>
            <a:r>
              <a:rPr lang="ru-RU" altLang="ru-RU" sz="1600">
                <a:latin typeface="Arial" pitchFamily="34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Arial" pitchFamily="34" charset="0"/>
              </a:rPr>
              <a:t>180</a:t>
            </a:r>
            <a:endParaRPr lang="ru-RU" altLang="ru-RU" sz="160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 руб.</a:t>
            </a:r>
          </a:p>
        </p:txBody>
      </p:sp>
      <p:sp>
        <p:nvSpPr>
          <p:cNvPr id="12299" name="TextBox 84"/>
          <p:cNvSpPr txBox="1">
            <a:spLocks noChangeArrowheads="1"/>
          </p:cNvSpPr>
          <p:nvPr/>
        </p:nvSpPr>
        <p:spPr bwMode="auto">
          <a:xfrm>
            <a:off x="539750" y="2844800"/>
            <a:ext cx="131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pitchFamily="34" charset="0"/>
              </a:rPr>
              <a:t>свыше</a:t>
            </a:r>
            <a:r>
              <a:rPr lang="ru-RU" altLang="ru-RU" sz="1600">
                <a:latin typeface="Arial" pitchFamily="34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Arial" pitchFamily="34" charset="0"/>
              </a:rPr>
              <a:t>180</a:t>
            </a:r>
            <a:endParaRPr lang="ru-RU" altLang="ru-RU" sz="160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 руб. </a:t>
            </a:r>
          </a:p>
        </p:txBody>
      </p:sp>
      <p:sp>
        <p:nvSpPr>
          <p:cNvPr id="12300" name="TextBox 85"/>
          <p:cNvSpPr txBox="1">
            <a:spLocks noChangeArrowheads="1"/>
          </p:cNvSpPr>
          <p:nvPr/>
        </p:nvSpPr>
        <p:spPr bwMode="auto">
          <a:xfrm>
            <a:off x="3203575" y="2339975"/>
            <a:ext cx="72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B00000"/>
                </a:solidFill>
                <a:latin typeface="Arial" pitchFamily="34" charset="0"/>
              </a:rPr>
              <a:t>0,7%    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latin typeface="Arial" pitchFamily="34" charset="0"/>
            </a:endParaRPr>
          </a:p>
        </p:txBody>
      </p:sp>
      <p:sp>
        <p:nvSpPr>
          <p:cNvPr id="12301" name="TextBox 86"/>
          <p:cNvSpPr txBox="1">
            <a:spLocks noChangeArrowheads="1"/>
          </p:cNvSpPr>
          <p:nvPr/>
        </p:nvSpPr>
        <p:spPr bwMode="auto">
          <a:xfrm>
            <a:off x="3203575" y="2917825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B00000"/>
                </a:solidFill>
                <a:latin typeface="Arial" pitchFamily="34" charset="0"/>
              </a:rPr>
              <a:t>0,2% 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79388" y="2492375"/>
            <a:ext cx="0" cy="309721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www.picshare.ru/uploads/140310/joHqusz9yc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3140968"/>
            <a:ext cx="485560" cy="288032"/>
          </a:xfrm>
          <a:prstGeom prst="rect">
            <a:avLst/>
          </a:prstGeom>
          <a:noFill/>
        </p:spPr>
      </p:pic>
      <p:pic>
        <p:nvPicPr>
          <p:cNvPr id="12304" name="Picture 8" descr="Картинки по запросу склад иконка пнг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17825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8" descr="Картинки по запросу склад иконка пнг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17825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8" descr="Картинки по запросу склад иконка пнг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17825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8" descr="Картинки по запросу склад иконка пнг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13000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8" descr="Картинки по запросу склад иконка пнг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08175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4" descr="http://www.picshare.ru/uploads/140310/joHqusz9yc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5517232"/>
            <a:ext cx="485560" cy="288032"/>
          </a:xfrm>
          <a:prstGeom prst="rect">
            <a:avLst/>
          </a:prstGeom>
          <a:noFill/>
        </p:spPr>
      </p:pic>
      <p:sp>
        <p:nvSpPr>
          <p:cNvPr id="12310" name="TextBox 68"/>
          <p:cNvSpPr txBox="1">
            <a:spLocks noChangeArrowheads="1"/>
          </p:cNvSpPr>
          <p:nvPr/>
        </p:nvSpPr>
        <p:spPr bwMode="auto">
          <a:xfrm>
            <a:off x="1136650" y="5643563"/>
            <a:ext cx="1657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Организации, осуществляющие инвестиционную деятельность</a:t>
            </a:r>
            <a:endParaRPr lang="ru-RU" altLang="ru-RU" sz="1400">
              <a:latin typeface="Arial" pitchFamily="34" charset="0"/>
            </a:endParaRPr>
          </a:p>
        </p:txBody>
      </p:sp>
      <p:sp>
        <p:nvSpPr>
          <p:cNvPr id="12311" name="TextBox 81"/>
          <p:cNvSpPr txBox="1">
            <a:spLocks noChangeArrowheads="1"/>
          </p:cNvSpPr>
          <p:nvPr/>
        </p:nvSpPr>
        <p:spPr bwMode="auto">
          <a:xfrm>
            <a:off x="5795963" y="4630738"/>
            <a:ext cx="863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B000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latin typeface="Arial" pitchFamily="34" charset="0"/>
            </a:endParaRPr>
          </a:p>
        </p:txBody>
      </p:sp>
      <p:sp>
        <p:nvSpPr>
          <p:cNvPr id="12312" name="TextBox 82"/>
          <p:cNvSpPr txBox="1">
            <a:spLocks noChangeArrowheads="1"/>
          </p:cNvSpPr>
          <p:nvPr/>
        </p:nvSpPr>
        <p:spPr bwMode="auto">
          <a:xfrm>
            <a:off x="5795963" y="5157788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latin typeface="Arial" pitchFamily="34" charset="0"/>
            </a:endParaRPr>
          </a:p>
        </p:txBody>
      </p:sp>
      <p:sp>
        <p:nvSpPr>
          <p:cNvPr id="12313" name="TextBox 83"/>
          <p:cNvSpPr txBox="1">
            <a:spLocks noChangeArrowheads="1"/>
          </p:cNvSpPr>
          <p:nvPr/>
        </p:nvSpPr>
        <p:spPr bwMode="auto">
          <a:xfrm>
            <a:off x="5867400" y="5805488"/>
            <a:ext cx="720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B00000"/>
                </a:solidFill>
                <a:latin typeface="Arial" pitchFamily="34" charset="0"/>
              </a:rPr>
              <a:t>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Arial" pitchFamily="34" charset="0"/>
            </a:endParaRPr>
          </a:p>
        </p:txBody>
      </p:sp>
      <p:pic>
        <p:nvPicPr>
          <p:cNvPr id="91" name="Picture 6" descr="Картинки по запросу скобка пнг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4017268" y="4653136"/>
            <a:ext cx="266700" cy="1584176"/>
          </a:xfrm>
          <a:prstGeom prst="rect">
            <a:avLst/>
          </a:prstGeom>
          <a:noFill/>
        </p:spPr>
      </p:pic>
      <p:pic>
        <p:nvPicPr>
          <p:cNvPr id="12315" name="Picture 4" descr="https://domapom.ru/images/stories/telefon/arendapom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-26988"/>
            <a:ext cx="32480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6" name="TextBox 55"/>
          <p:cNvSpPr txBox="1">
            <a:spLocks noChangeArrowheads="1"/>
          </p:cNvSpPr>
          <p:nvPr/>
        </p:nvSpPr>
        <p:spPr bwMode="auto">
          <a:xfrm>
            <a:off x="5219700" y="1336675"/>
            <a:ext cx="3802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2017 году: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частных 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инвесторов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altLang="ru-RU" sz="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инвестиционных 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проектов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204,9 млн. рублей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объем налоговой преференции за 9 месяцев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499,7 млн. рублей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инвестиций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67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новых рабочих мест</a:t>
            </a:r>
          </a:p>
        </p:txBody>
      </p:sp>
      <p:sp>
        <p:nvSpPr>
          <p:cNvPr id="60" name="Овал 59"/>
          <p:cNvSpPr/>
          <p:nvPr/>
        </p:nvSpPr>
        <p:spPr>
          <a:xfrm>
            <a:off x="2936875" y="4510088"/>
            <a:ext cx="865188" cy="7191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17</a:t>
            </a:r>
            <a:r>
              <a:rPr lang="ru-RU" sz="1100" b="1" dirty="0">
                <a:solidFill>
                  <a:srgbClr val="C00000"/>
                </a:solidFill>
              </a:rPr>
              <a:t>%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6675" y="19050"/>
            <a:ext cx="5873750" cy="6477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Налоговые преференции 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налогу на имущество организаций</a:t>
            </a:r>
          </a:p>
        </p:txBody>
      </p:sp>
      <p:sp>
        <p:nvSpPr>
          <p:cNvPr id="38" name="Овал 37"/>
          <p:cNvSpPr/>
          <p:nvPr/>
        </p:nvSpPr>
        <p:spPr>
          <a:xfrm>
            <a:off x="2878138" y="5732463"/>
            <a:ext cx="923925" cy="7207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13,5</a:t>
            </a:r>
            <a:r>
              <a:rPr lang="ru-RU" sz="1100" b="1" dirty="0">
                <a:solidFill>
                  <a:srgbClr val="C00000"/>
                </a:solidFill>
              </a:rPr>
              <a:t>%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2" name="Picture 4" descr="http://fsm.spb.ru/sites/default/files/strelka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 rot="1507374">
            <a:off x="3324664" y="5097969"/>
            <a:ext cx="775220" cy="1023153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 bwMode="auto">
          <a:xfrm>
            <a:off x="82550" y="3860800"/>
            <a:ext cx="8975725" cy="4714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Налоговые преференции 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налогу на 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прибыль организаций</a:t>
            </a:r>
            <a:endParaRPr lang="ru-RU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 bwMode="auto">
          <a:xfrm rot="2336277">
            <a:off x="74613" y="638175"/>
            <a:ext cx="730250" cy="28892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0" name="Равнобедренный треугольник 39"/>
          <p:cNvSpPr/>
          <p:nvPr/>
        </p:nvSpPr>
        <p:spPr bwMode="auto">
          <a:xfrm rot="2336277">
            <a:off x="92075" y="4286250"/>
            <a:ext cx="730250" cy="28892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324" name="TextBox 52"/>
          <p:cNvSpPr txBox="1">
            <a:spLocks noChangeArrowheads="1"/>
          </p:cNvSpPr>
          <p:nvPr/>
        </p:nvSpPr>
        <p:spPr bwMode="auto">
          <a:xfrm>
            <a:off x="776288" y="4508500"/>
            <a:ext cx="22320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" pitchFamily="34" charset="0"/>
              </a:rPr>
              <a:t>СНИЖЕНИЕ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" pitchFamily="34" charset="0"/>
              </a:rPr>
              <a:t>БАЗОВОЙ НАЛОГОВОЙ СТАВКИ</a:t>
            </a:r>
          </a:p>
        </p:txBody>
      </p:sp>
      <p:sp>
        <p:nvSpPr>
          <p:cNvPr id="12325" name="TextBox 52"/>
          <p:cNvSpPr txBox="1">
            <a:spLocks noChangeArrowheads="1"/>
          </p:cNvSpPr>
          <p:nvPr/>
        </p:nvSpPr>
        <p:spPr bwMode="auto">
          <a:xfrm>
            <a:off x="179388" y="1196975"/>
            <a:ext cx="4032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" pitchFamily="34" charset="0"/>
              </a:rPr>
              <a:t>СНИЖЕНИЕ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" pitchFamily="34" charset="0"/>
              </a:rPr>
              <a:t>БАЗОВОЙ НАЛОГОВОЙ СТАВКИ</a:t>
            </a:r>
          </a:p>
        </p:txBody>
      </p:sp>
      <p:sp>
        <p:nvSpPr>
          <p:cNvPr id="12326" name="TextBox 55"/>
          <p:cNvSpPr txBox="1">
            <a:spLocks noChangeArrowheads="1"/>
          </p:cNvSpPr>
          <p:nvPr/>
        </p:nvSpPr>
        <p:spPr bwMode="auto">
          <a:xfrm>
            <a:off x="4859338" y="4514850"/>
            <a:ext cx="3600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2017 году: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частных </a:t>
            </a: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инвесторов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altLang="ru-RU" sz="80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44,4 млн. рублей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объем налоговой преференции за 9 месяцев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788,5 млн. рублей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инвестиций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98 </a:t>
            </a:r>
            <a:r>
              <a:rPr lang="ru-RU" altLang="ru-RU" sz="16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новых рабочих мест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Прямоугольник 1"/>
          <p:cNvSpPr>
            <a:spLocks noChangeArrowheads="1"/>
          </p:cNvSpPr>
          <p:nvPr/>
        </p:nvSpPr>
        <p:spPr bwMode="auto">
          <a:xfrm>
            <a:off x="669424" y="2693238"/>
            <a:ext cx="8073525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Региональный форум </a:t>
            </a: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«Предпринимательство на Вятке»</a:t>
            </a:r>
            <a:r>
              <a:rPr lang="en-US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выездные тематические конференции, индивидуальные консультации и образовательные семинары (более1800 участников)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Межрегиональный форум </a:t>
            </a: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altLang="ru-RU" sz="1600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Франчайзинговые</a:t>
            </a: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решения для малого бизнеса»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(20 компаний-</a:t>
            </a:r>
            <a:r>
              <a:rPr lang="ru-RU" altLang="ru-RU" sz="1600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франчайзеров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более 250 посетителей)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«Областной инновационный конвент» 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(16 участников, 210 посетителей)</a:t>
            </a:r>
          </a:p>
        </p:txBody>
      </p:sp>
      <p:grpSp>
        <p:nvGrpSpPr>
          <p:cNvPr id="13317" name="Группа 24"/>
          <p:cNvGrpSpPr>
            <a:grpSpLocks/>
          </p:cNvGrpSpPr>
          <p:nvPr/>
        </p:nvGrpSpPr>
        <p:grpSpPr bwMode="auto">
          <a:xfrm>
            <a:off x="5472113" y="90488"/>
            <a:ext cx="3076575" cy="909637"/>
            <a:chOff x="5576858" y="2492899"/>
            <a:chExt cx="2706126" cy="9090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579651" y="2492899"/>
              <a:ext cx="2703333" cy="647296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Интернет-портал  </a:t>
              </a:r>
              <a:r>
                <a:rPr lang="en-US" altLang="ru-RU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www.mbko.ru</a:t>
              </a: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2400425">
              <a:off x="5586632" y="3095772"/>
              <a:ext cx="649303" cy="295091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2400425">
              <a:off x="5576858" y="3106877"/>
              <a:ext cx="649302" cy="295091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158716" y="1537169"/>
            <a:ext cx="297755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83 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бесплатных консультации</a:t>
            </a:r>
          </a:p>
        </p:txBody>
      </p:sp>
      <p:sp>
        <p:nvSpPr>
          <p:cNvPr id="10248" name="Прямоугольник 20"/>
          <p:cNvSpPr>
            <a:spLocks noChangeArrowheads="1"/>
          </p:cNvSpPr>
          <p:nvPr/>
        </p:nvSpPr>
        <p:spPr bwMode="auto">
          <a:xfrm>
            <a:off x="2819693" y="1070805"/>
            <a:ext cx="294815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190 000 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визитов на Портал</a:t>
            </a:r>
          </a:p>
        </p:txBody>
      </p:sp>
      <p:grpSp>
        <p:nvGrpSpPr>
          <p:cNvPr id="13324" name="Группа 8"/>
          <p:cNvGrpSpPr>
            <a:grpSpLocks/>
          </p:cNvGrpSpPr>
          <p:nvPr/>
        </p:nvGrpSpPr>
        <p:grpSpPr bwMode="auto">
          <a:xfrm>
            <a:off x="9525" y="2055813"/>
            <a:ext cx="4284663" cy="742950"/>
            <a:chOff x="-7441" y="1851065"/>
            <a:chExt cx="4284662" cy="743960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-7441" y="1851065"/>
              <a:ext cx="4284662" cy="510280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b="1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Имиджевая</a:t>
              </a:r>
              <a:r>
                <a:rPr lang="ru-RU" altLang="ru-RU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поддержка</a:t>
              </a:r>
              <a:endParaRPr lang="en-US" altLang="ru-RU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 bwMode="auto">
            <a:xfrm rot="2103629">
              <a:off x="2084" y="2320014"/>
              <a:ext cx="769938" cy="275011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28" name="Равнобедренный треугольник 27"/>
          <p:cNvSpPr/>
          <p:nvPr/>
        </p:nvSpPr>
        <p:spPr bwMode="auto">
          <a:xfrm rot="2103629">
            <a:off x="184150" y="5713413"/>
            <a:ext cx="769938" cy="27463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3513" y="5157788"/>
            <a:ext cx="3714750" cy="5969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Консультационная поддержка</a:t>
            </a:r>
            <a:endParaRPr lang="en-US" altLang="ru-RU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1547157" y="4365104"/>
            <a:ext cx="759684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Областной конкурс «Предприниматель года» –  право получения </a:t>
            </a: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льготного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займа до </a:t>
            </a: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млн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рублей сроком на 3 года под</a:t>
            </a: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7%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годовых. </a:t>
            </a: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43 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СМСП, </a:t>
            </a:r>
            <a:r>
              <a:rPr lang="ru-RU" altLang="ru-RU" sz="16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 </a:t>
            </a:r>
            <a:r>
              <a:rPr lang="ru-RU" altLang="ru-RU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</a:t>
            </a:r>
          </a:p>
        </p:txBody>
      </p:sp>
      <p:sp>
        <p:nvSpPr>
          <p:cNvPr id="25" name="Прямоугольник 1"/>
          <p:cNvSpPr>
            <a:spLocks noChangeArrowheads="1"/>
          </p:cNvSpPr>
          <p:nvPr/>
        </p:nvSpPr>
        <p:spPr bwMode="auto">
          <a:xfrm>
            <a:off x="0" y="28813"/>
            <a:ext cx="4848062" cy="707886"/>
          </a:xfrm>
          <a:prstGeom prst="rect">
            <a:avLst/>
          </a:prstGeom>
          <a:solidFill>
            <a:schemeClr val="bg1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Информационно-консультационная </a:t>
            </a:r>
            <a:br>
              <a:rPr lang="ru-RU" altLang="ru-RU" sz="2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altLang="ru-RU" sz="20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имиджевая</a:t>
            </a:r>
            <a:r>
              <a:rPr lang="ru-RU" altLang="ru-RU" sz="2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поддержка</a:t>
            </a:r>
          </a:p>
        </p:txBody>
      </p:sp>
      <p:sp>
        <p:nvSpPr>
          <p:cNvPr id="13333" name="Прямоугольник 5"/>
          <p:cNvSpPr>
            <a:spLocks noChangeArrowheads="1"/>
          </p:cNvSpPr>
          <p:nvPr/>
        </p:nvSpPr>
        <p:spPr bwMode="auto">
          <a:xfrm>
            <a:off x="5867400" y="5184775"/>
            <a:ext cx="2874963" cy="579438"/>
          </a:xfrm>
          <a:prstGeom prst="rect">
            <a:avLst/>
          </a:prstGeom>
          <a:solidFill>
            <a:srgbClr val="86F8A4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ru-RU" altLang="ru-RU" sz="18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2250 СМСП </a:t>
            </a:r>
            <a:r>
              <a:rPr lang="ru-RU" altLang="ru-RU" sz="18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получили поддержку</a:t>
            </a:r>
          </a:p>
        </p:txBody>
      </p:sp>
      <p:pic>
        <p:nvPicPr>
          <p:cNvPr id="1333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795963"/>
            <a:ext cx="12509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5668963"/>
            <a:ext cx="11858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5997575"/>
            <a:ext cx="23907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5676" r="17007" b="3398"/>
          <a:stretch>
            <a:fillRect/>
          </a:stretch>
        </p:blipFill>
        <p:spPr bwMode="auto">
          <a:xfrm>
            <a:off x="6135688" y="749300"/>
            <a:ext cx="250666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7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11304" name="Picture 4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890969"/>
            <a:ext cx="1872208" cy="1871817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24" name="Прямоугольник 23"/>
          <p:cNvSpPr/>
          <p:nvPr/>
        </p:nvSpPr>
        <p:spPr>
          <a:xfrm>
            <a:off x="2123728" y="714187"/>
            <a:ext cx="70202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 «Начинающий предприниматель» </a:t>
            </a:r>
            <a:r>
              <a:rPr lang="ru-RU" altLang="ru-RU" sz="1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(58 </a:t>
            </a:r>
            <a:r>
              <a:rPr lang="ru-RU" altLang="ru-RU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слушателей,</a:t>
            </a:r>
            <a:r>
              <a:rPr lang="ru-RU" altLang="ru-RU" sz="1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них </a:t>
            </a:r>
            <a:br>
              <a:rPr lang="ru-RU" altLang="ru-RU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1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 </a:t>
            </a:r>
            <a:r>
              <a:rPr lang="ru-RU" altLang="ru-RU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успешно защитившихся)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2381979"/>
            <a:ext cx="702027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 </a:t>
            </a:r>
            <a:r>
              <a:rPr lang="ru-RU" altLang="ru-RU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краткосрочных образовательных семинаров-тренингов для СМСП </a:t>
            </a:r>
            <a:r>
              <a:rPr lang="ru-RU" altLang="ru-RU" sz="1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основным вопросам (</a:t>
            </a:r>
            <a:r>
              <a:rPr lang="ru-RU" altLang="ru-RU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проблемам</a:t>
            </a:r>
            <a:r>
              <a:rPr lang="ru-RU" altLang="ru-RU" sz="1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ведения предпринимательской деятельности </a:t>
            </a:r>
            <a:r>
              <a:rPr lang="ru-RU" altLang="ru-RU" sz="1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altLang="ru-RU" sz="16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354 участника)</a:t>
            </a:r>
          </a:p>
        </p:txBody>
      </p:sp>
      <p:sp>
        <p:nvSpPr>
          <p:cNvPr id="15370" name="Прямоугольник 29"/>
          <p:cNvSpPr>
            <a:spLocks noChangeArrowheads="1"/>
          </p:cNvSpPr>
          <p:nvPr/>
        </p:nvSpPr>
        <p:spPr bwMode="auto">
          <a:xfrm>
            <a:off x="611188" y="2133600"/>
            <a:ext cx="1071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2017 год</a:t>
            </a:r>
          </a:p>
        </p:txBody>
      </p:sp>
      <p:grpSp>
        <p:nvGrpSpPr>
          <p:cNvPr id="15371" name="Группа 13"/>
          <p:cNvGrpSpPr>
            <a:grpSpLocks/>
          </p:cNvGrpSpPr>
          <p:nvPr/>
        </p:nvGrpSpPr>
        <p:grpSpPr bwMode="auto">
          <a:xfrm>
            <a:off x="-17463" y="-11113"/>
            <a:ext cx="5165726" cy="881063"/>
            <a:chOff x="395536" y="260648"/>
            <a:chExt cx="5479506" cy="738095"/>
          </a:xfrm>
        </p:grpSpPr>
        <p:sp>
          <p:nvSpPr>
            <p:cNvPr id="22" name="Прямоугольник 21"/>
            <p:cNvSpPr/>
            <p:nvPr/>
          </p:nvSpPr>
          <p:spPr bwMode="auto">
            <a:xfrm>
              <a:off x="395536" y="260648"/>
              <a:ext cx="5479506" cy="502703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Развитие системы бизнес-образования</a:t>
              </a:r>
              <a:endParaRPr lang="en-US" alt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Равнобедренный треугольник 14"/>
            <p:cNvSpPr/>
            <p:nvPr/>
          </p:nvSpPr>
          <p:spPr bwMode="auto">
            <a:xfrm rot="2687546">
              <a:off x="414060" y="704835"/>
              <a:ext cx="754400" cy="293908"/>
            </a:xfrm>
            <a:prstGeom prst="triangl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15372" name="Прямоугольник 1"/>
          <p:cNvSpPr>
            <a:spLocks noChangeArrowheads="1"/>
          </p:cNvSpPr>
          <p:nvPr/>
        </p:nvSpPr>
        <p:spPr bwMode="auto">
          <a:xfrm>
            <a:off x="3708400" y="3325813"/>
            <a:ext cx="2714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itchFamily="34" charset="0"/>
              </a:rPr>
              <a:t>Информация на сайте </a:t>
            </a:r>
            <a:r>
              <a:rPr lang="en-US" altLang="ru-RU" sz="1800" b="1">
                <a:solidFill>
                  <a:srgbClr val="FF0000"/>
                </a:solidFill>
                <a:latin typeface="Arial" pitchFamily="34" charset="0"/>
              </a:rPr>
              <a:t>www.kfpp.ru</a:t>
            </a:r>
            <a:endParaRPr lang="ru-RU" altLang="ru-RU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1445875"/>
            <a:ext cx="7020272" cy="830997"/>
          </a:xfrm>
          <a:prstGeom prst="rect">
            <a:avLst/>
          </a:prstGeom>
          <a:gradFill rotWithShape="1">
            <a:gsLst>
              <a:gs pos="0">
                <a:srgbClr val="F2F2F2">
                  <a:shade val="51000"/>
                  <a:satMod val="130000"/>
                </a:srgbClr>
              </a:gs>
              <a:gs pos="80000">
                <a:srgbClr val="F2F2F2">
                  <a:shade val="93000"/>
                  <a:satMod val="130000"/>
                </a:srgbClr>
              </a:gs>
              <a:gs pos="100000">
                <a:srgbClr val="F2F2F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квалификации действующих предпринимателей</a:t>
            </a:r>
            <a:r>
              <a:rPr lang="ru-RU" sz="1500" kern="0" dirty="0">
                <a:solidFill>
                  <a:srgbClr val="37302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500" kern="0" dirty="0">
                <a:solidFill>
                  <a:srgbClr val="37302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kern="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(51 СМСП, </a:t>
            </a:r>
            <a:r>
              <a:rPr lang="ru-RU" sz="1600" kern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 них </a:t>
            </a:r>
            <a:r>
              <a:rPr lang="ru-RU" sz="1600" kern="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42 СМСП </a:t>
            </a:r>
            <a:r>
              <a:rPr lang="ru-RU" sz="1600" kern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успешно прошедших итоговое тестирование)</a:t>
            </a:r>
          </a:p>
        </p:txBody>
      </p:sp>
      <p:pic>
        <p:nvPicPr>
          <p:cNvPr id="1537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5635" r="16748" b="4025"/>
          <a:stretch>
            <a:fillRect/>
          </a:stretch>
        </p:blipFill>
        <p:spPr bwMode="auto">
          <a:xfrm>
            <a:off x="3265488" y="3973513"/>
            <a:ext cx="36099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7402</TotalTime>
  <Words>1799</Words>
  <Application>Microsoft Office PowerPoint</Application>
  <PresentationFormat>Экран (4:3)</PresentationFormat>
  <Paragraphs>478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Arial Unicode MS</vt:lpstr>
      <vt:lpstr>Times New Roman</vt:lpstr>
      <vt:lpstr>MS Gothic</vt:lpstr>
      <vt:lpstr>PFBeauSansPro-Regular</vt:lpstr>
      <vt:lpstr>Century Gothic</vt:lpstr>
      <vt:lpstr>Wingdings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kryajea_nm</dc:creator>
  <cp:lastModifiedBy>Admin</cp:lastModifiedBy>
  <cp:revision>846</cp:revision>
  <cp:lastPrinted>2017-07-24T11:26:43Z</cp:lastPrinted>
  <dcterms:created xsi:type="dcterms:W3CDTF">2014-02-26T07:24:02Z</dcterms:created>
  <dcterms:modified xsi:type="dcterms:W3CDTF">2018-03-05T11:30:18Z</dcterms:modified>
</cp:coreProperties>
</file>